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94" r:id="rId2"/>
    <p:sldId id="293" r:id="rId3"/>
    <p:sldId id="258" r:id="rId4"/>
    <p:sldId id="269" r:id="rId5"/>
    <p:sldId id="270" r:id="rId6"/>
    <p:sldId id="295" r:id="rId7"/>
  </p:sldIdLst>
  <p:sldSz cx="9144000" cy="5143500" type="screen16x9"/>
  <p:notesSz cx="7086600" cy="9372600"/>
  <p:embeddedFontLst>
    <p:embeddedFont>
      <p:font typeface="Bebas Neue" panose="020B0606020202050201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bold r:id="rId23"/>
      <p:italic r:id="rId24"/>
      <p:boldItalic r:id="rId25"/>
    </p:embeddedFont>
    <p:embeddedFont>
      <p:font typeface="Roboto Medium" panose="02000000000000000000" pitchFamily="2" charset="0"/>
      <p:regular r:id="rId26"/>
      <p:bold r:id="rId27"/>
      <p:italic r:id="rId28"/>
      <p:boldItalic r:id="rId29"/>
    </p:embeddedFont>
    <p:embeddedFont>
      <p:font typeface="Roboto Thin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6FD9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7444C-E776-41B9-8F64-CF5A89828A20}" v="8" dt="2023-03-29T16:28:18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101"/>
      </p:cViewPr>
      <p:guideLst>
        <p:guide orient="horz" pos="164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viewProps" Target="viewProps.xml"/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14101" y="0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661" y="4451985"/>
            <a:ext cx="5669280" cy="421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02344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5edceea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55edceea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4fbc593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4fbc59309_0_0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400" cy="42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4fbc593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4fbc59309_0_0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400" cy="42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Environmental impact: Analyze the technology's overall environmental benefits, such as reduced greenhouse gas emissions, lower waste production, or improved resource efficiency, while considering any potential negative impacts during its lifecycle.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Technological maturity: Examine the stage of development of the technology, its proven track record, and the availability of supporting data and research. Consider the risks associated with adopting early-stage or unproven technologies.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Cost-effectiveness/payback: Assess the upfront and long-term costs relative to potential savings in energy, resources, or emissions trading.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Integration &amp; Scalability: Evaluate the technology's potential for large-scale implementation, taking into account factors such as infrastructure requirements, ease of integration with existing processes, and adaptability to different environments or industries.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Regulatory compliance: Ensure that the technology adheres to current and potential future environmental regulations and standards, reducing the risk of non-compliance and any associated penalties or reputational damage.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advantage: Assess the potential of the novel climate technology to create a competitive edge for the company, in terms of increased efficiency, reduced operational costs, improved public image, or alignment with consumer preferences for sustainability.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10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4fbc593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4fbc59309_0_0:notes"/>
          <p:cNvSpPr txBox="1">
            <a:spLocks noGrp="1"/>
          </p:cNvSpPr>
          <p:nvPr>
            <p:ph type="body" idx="1"/>
          </p:nvPr>
        </p:nvSpPr>
        <p:spPr>
          <a:xfrm>
            <a:off x="708660" y="4451985"/>
            <a:ext cx="5669400" cy="42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Environmental impact: Analyze the technology's overall environmental benefits, such as reduced greenhouse gas emissions, lower waste production, or improved resource efficiency, while considering any potential negative impacts during its lifecycle.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Technological maturity: Examine the stage of development of the technology, its proven track record, and the availability of supporting data and research. Consider the risks associated with adopting early-stage or unproven technologies.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Cost-effectiveness/payback: Assess the upfront and long-term costs relative to potential savings in energy, resources, or emissions trading.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Integration &amp; Scalability: Evaluate the technology's potential for large-scale implementation, taking into account factors such as infrastructure requirements, ease of integration with existing processes, and adaptability to different environments or industries.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Regulatory compliance: Ensure that the technology adheres to current and potential future environmental regulations and standards, reducing the risk of non-compliance and any associated penalties or reputational damage.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advantage: Assess the potential of the novel climate technology to create a competitive edge for the company, in terms of increased efficiency, reduced operational costs, improved public image, or alignment with consumer preferences for sustainability.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273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4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49670" y="699353"/>
            <a:ext cx="8640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i="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80050" y="1852175"/>
            <a:ext cx="6087300" cy="3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4850" y="-53950"/>
            <a:ext cx="9237173" cy="51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49670" y="546953"/>
            <a:ext cx="8640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i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80050" y="1852175"/>
            <a:ext cx="6087300" cy="3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30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9672" y="699347"/>
            <a:ext cx="38079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i="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80050" y="2048150"/>
            <a:ext cx="3569400" cy="30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501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49670" y="699353"/>
            <a:ext cx="86409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i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80050" y="1623575"/>
            <a:ext cx="6087300" cy="27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 b="0" i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 b="0" i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  <a:defRPr sz="1400" b="0" i="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931000" y="1159850"/>
            <a:ext cx="603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Sub heading text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302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21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marL="2286000" lvl="4" indent="-292100" rtl="0">
              <a:spcBef>
                <a:spcPts val="400"/>
              </a:spcBef>
              <a:spcAft>
                <a:spcPts val="0"/>
              </a:spcAft>
              <a:buSzPts val="1000"/>
              <a:buChar char="»"/>
              <a:defRPr/>
            </a:lvl5pPr>
            <a:lvl6pPr marL="2743200" lvl="5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6pPr>
            <a:lvl7pPr marL="3200400" lvl="6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7pPr>
            <a:lvl8pPr marL="3657600" lvl="7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8pPr>
            <a:lvl9pPr marL="4114800" lvl="8" indent="-2921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3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Light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–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•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 Medium"/>
              <a:buChar char="–"/>
              <a:defRPr sz="10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»"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•"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•"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•"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•"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0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469F93-08BC-DC1C-391F-57D769C15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7"/>
            <a:ext cx="9144000" cy="5138846"/>
          </a:xfrm>
          <a:prstGeom prst="rect">
            <a:avLst/>
          </a:prstGeom>
        </p:spPr>
      </p:pic>
      <p:pic>
        <p:nvPicPr>
          <p:cNvPr id="6" name="Google Shape;112;p1">
            <a:extLst>
              <a:ext uri="{FF2B5EF4-FFF2-40B4-BE49-F238E27FC236}">
                <a16:creationId xmlns:a16="http://schemas.microsoft.com/office/drawing/2014/main" id="{4F988D35-2D68-3D89-1B2C-E0ED4E4569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5603" y="80863"/>
            <a:ext cx="1391647" cy="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3;p1">
            <a:extLst>
              <a:ext uri="{FF2B5EF4-FFF2-40B4-BE49-F238E27FC236}">
                <a16:creationId xmlns:a16="http://schemas.microsoft.com/office/drawing/2014/main" id="{C262642C-8A0C-F40E-62AE-252FCDD4C7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4236" y="-105649"/>
            <a:ext cx="112855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807794-0475-CA03-1D83-3BE7ACD948C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73845-A7F2-CFCE-72ED-747C5917914C}"/>
              </a:ext>
            </a:extLst>
          </p:cNvPr>
          <p:cNvSpPr txBox="1"/>
          <p:nvPr/>
        </p:nvSpPr>
        <p:spPr>
          <a:xfrm>
            <a:off x="1609200" y="1625068"/>
            <a:ext cx="748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  <a:latin typeface="+mn-lt"/>
              </a:rPr>
              <a:t>Creating a New Role: </a:t>
            </a:r>
            <a:br>
              <a:rPr lang="en-US" sz="3600" dirty="0">
                <a:solidFill>
                  <a:srgbClr val="FFFF66"/>
                </a:solidFill>
                <a:latin typeface="+mn-lt"/>
              </a:rPr>
            </a:br>
            <a:r>
              <a:rPr lang="en-US" sz="3600" dirty="0">
                <a:solidFill>
                  <a:srgbClr val="FFFF66"/>
                </a:solidFill>
                <a:latin typeface="+mn-lt"/>
              </a:rPr>
              <a:t>Head of Net Zero Delivery &amp; Innovation</a:t>
            </a:r>
            <a:br>
              <a:rPr lang="en-US" sz="3600" dirty="0">
                <a:solidFill>
                  <a:srgbClr val="FFFF66"/>
                </a:solidFill>
                <a:latin typeface="+mn-lt"/>
              </a:rPr>
            </a:br>
            <a:endParaRPr lang="en-GB" sz="3600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37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8FF95-8BFD-5FB5-65BA-EE826D561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40"/>
            <a:ext cx="9144000" cy="5114020"/>
          </a:xfrm>
          <a:prstGeom prst="rect">
            <a:avLst/>
          </a:prstGeom>
        </p:spPr>
      </p:pic>
      <p:sp>
        <p:nvSpPr>
          <p:cNvPr id="118" name="Google Shape;118;g155edceea49_0_0"/>
          <p:cNvSpPr/>
          <p:nvPr/>
        </p:nvSpPr>
        <p:spPr>
          <a:xfrm>
            <a:off x="3929075" y="2400364"/>
            <a:ext cx="5214900" cy="183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55edceea49_0_0"/>
          <p:cNvSpPr txBox="1"/>
          <p:nvPr/>
        </p:nvSpPr>
        <p:spPr>
          <a:xfrm>
            <a:off x="5409612" y="2534327"/>
            <a:ext cx="2602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EEFF41"/>
                </a:solidFill>
                <a:effectLst/>
                <a:uLnTx/>
                <a:uFillTx/>
                <a:latin typeface="Bebas Neue"/>
                <a:ea typeface="Bebas Neue"/>
                <a:cs typeface="Bebas Neue"/>
                <a:sym typeface="Bebas Neue"/>
              </a:rPr>
              <a:t>SCOTT DONACHIE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EEFF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55edceea49_0_0"/>
          <p:cNvSpPr txBox="1"/>
          <p:nvPr/>
        </p:nvSpPr>
        <p:spPr>
          <a:xfrm>
            <a:off x="5409611" y="3038852"/>
            <a:ext cx="3734389" cy="122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 dirty="0">
                <a:ln>
                  <a:noFill/>
                </a:ln>
                <a:solidFill>
                  <a:srgbClr val="EEFF41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rPr>
              <a:t>CEO</a:t>
            </a:r>
            <a:br>
              <a:rPr kumimoji="0" lang="en" sz="2500" b="0" i="0" u="none" strike="noStrike" kern="0" cap="none" spc="0" normalizeH="0" baseline="0" noProof="0" dirty="0">
                <a:ln>
                  <a:noFill/>
                </a:ln>
                <a:solidFill>
                  <a:srgbClr val="EEFF41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kumimoji="0" lang="en" sz="2500" b="1" i="0" u="none" strike="noStrike" kern="0" cap="none" spc="0" normalizeH="0" baseline="0" noProof="0" dirty="0">
                <a:ln>
                  <a:noFill/>
                </a:ln>
                <a:solidFill>
                  <a:srgbClr val="EEFF4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Companies for Net Zero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EEFF4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g155edceea4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3171" y="2207936"/>
            <a:ext cx="2404548" cy="238139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26" name="Google Shape;126;g155edceea49_0_0"/>
          <p:cNvSpPr txBox="1"/>
          <p:nvPr/>
        </p:nvSpPr>
        <p:spPr>
          <a:xfrm>
            <a:off x="2488981" y="902842"/>
            <a:ext cx="3883804" cy="72324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GB" sz="3500" b="0" i="0" u="none" strike="noStrike" kern="0" cap="none" spc="0" normalizeH="0" baseline="0" noProof="0" dirty="0">
                <a:ln>
                  <a:noFill/>
                </a:ln>
                <a:solidFill>
                  <a:srgbClr val="EEFF4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Presented by:</a:t>
            </a:r>
            <a:endParaRPr kumimoji="0" sz="3500" b="0" i="0" u="none" strike="noStrike" kern="0" cap="none" spc="0" normalizeH="0" baseline="0" noProof="0" dirty="0">
              <a:ln>
                <a:noFill/>
              </a:ln>
              <a:solidFill>
                <a:srgbClr val="EEFF4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797686-EFB9-6B4B-F80B-2DDC2078F49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oogle Shape;112;p1">
            <a:extLst>
              <a:ext uri="{FF2B5EF4-FFF2-40B4-BE49-F238E27FC236}">
                <a16:creationId xmlns:a16="http://schemas.microsoft.com/office/drawing/2014/main" id="{FD428560-DC50-DE4E-6715-FD8C110CF8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9603" y="89263"/>
            <a:ext cx="1391647" cy="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">
            <a:extLst>
              <a:ext uri="{FF2B5EF4-FFF2-40B4-BE49-F238E27FC236}">
                <a16:creationId xmlns:a16="http://schemas.microsoft.com/office/drawing/2014/main" id="{7268DD90-9A31-2E38-945B-5FD546B2C9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0236" y="-97249"/>
            <a:ext cx="112855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F21746-C713-1807-7EE2-F1057558A655}"/>
              </a:ext>
            </a:extLst>
          </p:cNvPr>
          <p:cNvSpPr/>
          <p:nvPr/>
        </p:nvSpPr>
        <p:spPr>
          <a:xfrm>
            <a:off x="-6000" y="8400"/>
            <a:ext cx="9144000" cy="51435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/>
        </p:nvSpPr>
        <p:spPr>
          <a:xfrm>
            <a:off x="370740" y="1139800"/>
            <a:ext cx="2218799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MEASURE</a:t>
            </a:r>
            <a:endParaRPr sz="3200" b="1" dirty="0">
              <a:ln w="22225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33"/>
          <p:cNvSpPr txBox="1"/>
          <p:nvPr/>
        </p:nvSpPr>
        <p:spPr>
          <a:xfrm>
            <a:off x="406902" y="3530200"/>
            <a:ext cx="1953423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437DB2"/>
                </a:solidFill>
                <a:latin typeface="Poppins"/>
                <a:ea typeface="Poppins"/>
                <a:cs typeface="Poppins"/>
                <a:sym typeface="Poppins"/>
              </a:rPr>
              <a:t>DELIVER</a:t>
            </a:r>
            <a:endParaRPr sz="32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437DB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6235370" y="1070837"/>
            <a:ext cx="1876688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PLAN</a:t>
            </a:r>
            <a:endParaRPr sz="3200" b="1" dirty="0">
              <a:ln>
                <a:solidFill>
                  <a:srgbClr val="FFFF00"/>
                </a:solidFill>
              </a:ln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33"/>
          <p:cNvSpPr txBox="1"/>
          <p:nvPr/>
        </p:nvSpPr>
        <p:spPr>
          <a:xfrm>
            <a:off x="6357650" y="3508600"/>
            <a:ext cx="208795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ln>
                  <a:solidFill>
                    <a:srgbClr val="FFC000"/>
                  </a:solidFill>
                </a:ln>
                <a:solidFill>
                  <a:srgbClr val="4A63A2"/>
                </a:solidFill>
                <a:latin typeface="Poppins"/>
                <a:ea typeface="Poppins"/>
                <a:cs typeface="Poppins"/>
                <a:sym typeface="Poppins"/>
              </a:rPr>
              <a:t>ENGAGE</a:t>
            </a:r>
            <a:endParaRPr sz="3200" b="1" dirty="0">
              <a:ln>
                <a:solidFill>
                  <a:srgbClr val="FFC000"/>
                </a:solidFill>
              </a:ln>
              <a:solidFill>
                <a:srgbClr val="4A63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650" y="753700"/>
            <a:ext cx="4150802" cy="4150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3"/>
          <p:cNvSpPr txBox="1"/>
          <p:nvPr/>
        </p:nvSpPr>
        <p:spPr>
          <a:xfrm>
            <a:off x="1841925" y="31913"/>
            <a:ext cx="5236625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cap="small" dirty="0">
                <a:solidFill>
                  <a:srgbClr val="FFFF00"/>
                </a:solidFill>
              </a:rPr>
              <a:t>The Cycle to Net Zero</a:t>
            </a:r>
            <a:endParaRPr sz="3200" b="1" cap="small" dirty="0">
              <a:solidFill>
                <a:srgbClr val="FFFF00"/>
              </a:solidFill>
            </a:endParaRPr>
          </a:p>
        </p:txBody>
      </p:sp>
      <p:pic>
        <p:nvPicPr>
          <p:cNvPr id="169" name="Google Shape;169;p33"/>
          <p:cNvPicPr preferRelativeResize="0"/>
          <p:nvPr/>
        </p:nvPicPr>
        <p:blipFill>
          <a:blip r:embed="rId5">
            <a:alphaModFix/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9875" y="1993262"/>
            <a:ext cx="1550975" cy="15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73994E-5661-8421-D675-15CF1508FF1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95B45207-F993-3898-1116-CB6E0DF3DF33}"/>
              </a:ext>
            </a:extLst>
          </p:cNvPr>
          <p:cNvSpPr/>
          <p:nvPr/>
        </p:nvSpPr>
        <p:spPr>
          <a:xfrm>
            <a:off x="4342030" y="1168600"/>
            <a:ext cx="220687" cy="163400"/>
          </a:xfrm>
          <a:prstGeom prst="chevron">
            <a:avLst>
              <a:gd name="adj" fmla="val 7452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9DBC940-187D-45BE-6476-FDE442CA2F3F}"/>
              </a:ext>
            </a:extLst>
          </p:cNvPr>
          <p:cNvSpPr/>
          <p:nvPr/>
        </p:nvSpPr>
        <p:spPr>
          <a:xfrm rot="5400000">
            <a:off x="5866037" y="2793466"/>
            <a:ext cx="220687" cy="163400"/>
          </a:xfrm>
          <a:prstGeom prst="chevron">
            <a:avLst>
              <a:gd name="adj" fmla="val 7452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0FC86A7-381D-E2A0-903D-27D8F4E85915}"/>
              </a:ext>
            </a:extLst>
          </p:cNvPr>
          <p:cNvSpPr/>
          <p:nvPr/>
        </p:nvSpPr>
        <p:spPr>
          <a:xfrm rot="16200000">
            <a:off x="2757519" y="2710534"/>
            <a:ext cx="220687" cy="163400"/>
          </a:xfrm>
          <a:prstGeom prst="chevron">
            <a:avLst>
              <a:gd name="adj" fmla="val 7452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465BFD98-9B23-1C2A-42D7-BDBDD3C65F76}"/>
              </a:ext>
            </a:extLst>
          </p:cNvPr>
          <p:cNvSpPr/>
          <p:nvPr/>
        </p:nvSpPr>
        <p:spPr>
          <a:xfrm rot="10800000">
            <a:off x="4263584" y="4290571"/>
            <a:ext cx="220687" cy="163400"/>
          </a:xfrm>
          <a:prstGeom prst="chevron">
            <a:avLst>
              <a:gd name="adj" fmla="val 74524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7" name="Google Shape;112;p1">
            <a:extLst>
              <a:ext uri="{FF2B5EF4-FFF2-40B4-BE49-F238E27FC236}">
                <a16:creationId xmlns:a16="http://schemas.microsoft.com/office/drawing/2014/main" id="{3E5E07AD-52F6-ED7D-8DC9-137D417AC64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5603" y="80863"/>
            <a:ext cx="1391647" cy="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3;p1">
            <a:extLst>
              <a:ext uri="{FF2B5EF4-FFF2-40B4-BE49-F238E27FC236}">
                <a16:creationId xmlns:a16="http://schemas.microsoft.com/office/drawing/2014/main" id="{32F6ACCE-282A-9A3B-7A52-A5B20E4D485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64236" y="-105649"/>
            <a:ext cx="1128550" cy="8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/>
        </p:nvSpPr>
        <p:spPr>
          <a:xfrm>
            <a:off x="1100487" y="174424"/>
            <a:ext cx="6697613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cap="small" dirty="0">
                <a:solidFill>
                  <a:srgbClr val="FFFF00"/>
                </a:solidFill>
              </a:rPr>
              <a:t>Assessing Novel Climate Technology</a:t>
            </a:r>
            <a:endParaRPr sz="3200" b="1" cap="small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760E4-2F72-E299-90F7-21BAF7834044}"/>
              </a:ext>
            </a:extLst>
          </p:cNvPr>
          <p:cNvSpPr txBox="1"/>
          <p:nvPr/>
        </p:nvSpPr>
        <p:spPr>
          <a:xfrm>
            <a:off x="163626" y="1512151"/>
            <a:ext cx="6885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Environmental impact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Technological maturity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Cost-effectiveness/payback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Integration &amp; Scalability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Regulatory compliance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Competitive advantage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6BE7E-662D-A65E-82EE-3DE35949AF5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Confused person outline">
            <a:extLst>
              <a:ext uri="{FF2B5EF4-FFF2-40B4-BE49-F238E27FC236}">
                <a16:creationId xmlns:a16="http://schemas.microsoft.com/office/drawing/2014/main" id="{D1805717-0B91-4C95-4644-0C267BCEB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387" y="2216095"/>
            <a:ext cx="1253613" cy="1253613"/>
          </a:xfrm>
          <a:prstGeom prst="rect">
            <a:avLst/>
          </a:prstGeom>
        </p:spPr>
      </p:pic>
      <p:sp>
        <p:nvSpPr>
          <p:cNvPr id="9" name="Google Shape;168;p33">
            <a:extLst>
              <a:ext uri="{FF2B5EF4-FFF2-40B4-BE49-F238E27FC236}">
                <a16:creationId xmlns:a16="http://schemas.microsoft.com/office/drawing/2014/main" id="{41AA8E83-6525-BF2E-C6C7-70E63AFA6A15}"/>
              </a:ext>
            </a:extLst>
          </p:cNvPr>
          <p:cNvSpPr txBox="1"/>
          <p:nvPr/>
        </p:nvSpPr>
        <p:spPr>
          <a:xfrm>
            <a:off x="3490387" y="1448978"/>
            <a:ext cx="6697613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cap="small" dirty="0">
                <a:solidFill>
                  <a:srgbClr val="FFFF00"/>
                </a:solidFill>
              </a:rPr>
              <a:t>Head of Net Zero Delivery </a:t>
            </a:r>
            <a:br>
              <a:rPr lang="en-GB" sz="1800" b="1" cap="small" dirty="0">
                <a:solidFill>
                  <a:srgbClr val="FFFF00"/>
                </a:solidFill>
              </a:rPr>
            </a:br>
            <a:r>
              <a:rPr lang="en-GB" sz="1800" b="1" cap="small" dirty="0">
                <a:solidFill>
                  <a:srgbClr val="FFFF00"/>
                </a:solidFill>
              </a:rPr>
              <a:t>&amp; Innovation</a:t>
            </a:r>
            <a:endParaRPr sz="1800" b="1" cap="small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A4C27-EC3B-96DB-4202-2BD800540952}"/>
              </a:ext>
            </a:extLst>
          </p:cNvPr>
          <p:cNvSpPr txBox="1"/>
          <p:nvPr/>
        </p:nvSpPr>
        <p:spPr>
          <a:xfrm>
            <a:off x="4843785" y="3571972"/>
            <a:ext cx="688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20+ years commercial/operational experience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Highly qualified (masters level e.g. MBA)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Strong internal (and external) corporate network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Ideally, a future CEO candidate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12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945E8-390A-18B7-B4AD-048FE8913D26}"/>
              </a:ext>
            </a:extLst>
          </p:cNvPr>
          <p:cNvSpPr txBox="1"/>
          <p:nvPr/>
        </p:nvSpPr>
        <p:spPr>
          <a:xfrm>
            <a:off x="4843917" y="3264112"/>
            <a:ext cx="1480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en-US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Ideal skill-set:</a:t>
            </a:r>
          </a:p>
        </p:txBody>
      </p:sp>
      <p:pic>
        <p:nvPicPr>
          <p:cNvPr id="2" name="Google Shape;112;p1">
            <a:extLst>
              <a:ext uri="{FF2B5EF4-FFF2-40B4-BE49-F238E27FC236}">
                <a16:creationId xmlns:a16="http://schemas.microsoft.com/office/drawing/2014/main" id="{515DFCBE-8397-D727-A20E-322753562A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45603" y="80863"/>
            <a:ext cx="1391647" cy="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3;p1">
            <a:extLst>
              <a:ext uri="{FF2B5EF4-FFF2-40B4-BE49-F238E27FC236}">
                <a16:creationId xmlns:a16="http://schemas.microsoft.com/office/drawing/2014/main" id="{B76E14A8-C83E-F1EC-C4B1-4C269BF2A0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4236" y="-105649"/>
            <a:ext cx="1128550" cy="84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40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/>
        </p:nvSpPr>
        <p:spPr>
          <a:xfrm>
            <a:off x="1344068" y="-108907"/>
            <a:ext cx="6697613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cap="small" dirty="0">
                <a:solidFill>
                  <a:srgbClr val="FFFF00"/>
                </a:solidFill>
              </a:rPr>
              <a:t>Head of Net Zero Delivery </a:t>
            </a:r>
            <a:br>
              <a:rPr lang="en-GB" sz="3200" b="1" cap="small" dirty="0">
                <a:solidFill>
                  <a:srgbClr val="FFFF00"/>
                </a:solidFill>
              </a:rPr>
            </a:br>
            <a:r>
              <a:rPr lang="en-GB" sz="3200" b="1" cap="small" dirty="0">
                <a:solidFill>
                  <a:srgbClr val="FFFF00"/>
                </a:solidFill>
              </a:rPr>
              <a:t>&amp; Innovation</a:t>
            </a:r>
            <a:endParaRPr sz="3200" b="1" cap="small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760E4-2F72-E299-90F7-21BAF7834044}"/>
              </a:ext>
            </a:extLst>
          </p:cNvPr>
          <p:cNvSpPr txBox="1"/>
          <p:nvPr/>
        </p:nvSpPr>
        <p:spPr>
          <a:xfrm>
            <a:off x="507920" y="2829970"/>
            <a:ext cx="24542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 technology </a:t>
            </a:r>
          </a:p>
          <a:p>
            <a:pPr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engagement</a:t>
            </a:r>
          </a:p>
          <a:p>
            <a:pPr>
              <a:buClr>
                <a:srgbClr val="FFFF00"/>
              </a:buClr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6BE7E-662D-A65E-82EE-3DE35949AF5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 descr="Confused person outline">
            <a:extLst>
              <a:ext uri="{FF2B5EF4-FFF2-40B4-BE49-F238E27FC236}">
                <a16:creationId xmlns:a16="http://schemas.microsoft.com/office/drawing/2014/main" id="{1487DFFF-3040-F23A-9307-B2792FB81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7344" y="2660235"/>
            <a:ext cx="1253613" cy="1253613"/>
          </a:xfrm>
          <a:prstGeom prst="rect">
            <a:avLst/>
          </a:prstGeom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1FEFFE82-D6FA-8D49-B5ED-C99776DF11C0}"/>
              </a:ext>
            </a:extLst>
          </p:cNvPr>
          <p:cNvSpPr/>
          <p:nvPr/>
        </p:nvSpPr>
        <p:spPr>
          <a:xfrm>
            <a:off x="2962131" y="2940462"/>
            <a:ext cx="892277" cy="494100"/>
          </a:xfrm>
          <a:prstGeom prst="left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Board Of Directors outline">
            <a:extLst>
              <a:ext uri="{FF2B5EF4-FFF2-40B4-BE49-F238E27FC236}">
                <a16:creationId xmlns:a16="http://schemas.microsoft.com/office/drawing/2014/main" id="{FA566389-8BCC-1908-B3CD-5A913287D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0" y="999152"/>
            <a:ext cx="914400" cy="914400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95B0F1AD-1AC6-D5DB-39A5-A2646AD50900}"/>
              </a:ext>
            </a:extLst>
          </p:cNvPr>
          <p:cNvSpPr/>
          <p:nvPr/>
        </p:nvSpPr>
        <p:spPr>
          <a:xfrm rot="5400000">
            <a:off x="4249676" y="2002377"/>
            <a:ext cx="644647" cy="494100"/>
          </a:xfrm>
          <a:prstGeom prst="leftRightArrow">
            <a:avLst/>
          </a:prstGeom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13610-C3C5-2148-7B7B-5176305D263A}"/>
              </a:ext>
            </a:extLst>
          </p:cNvPr>
          <p:cNvSpPr txBox="1"/>
          <p:nvPr/>
        </p:nvSpPr>
        <p:spPr>
          <a:xfrm>
            <a:off x="5088194" y="2056460"/>
            <a:ext cx="2454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C-suite interface</a:t>
            </a:r>
          </a:p>
          <a:p>
            <a:pPr>
              <a:buClr>
                <a:srgbClr val="FFFF00"/>
              </a:buClr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04D8961-6801-752F-C7C0-D695359B99BD}"/>
              </a:ext>
            </a:extLst>
          </p:cNvPr>
          <p:cNvSpPr/>
          <p:nvPr/>
        </p:nvSpPr>
        <p:spPr>
          <a:xfrm>
            <a:off x="1830109" y="4012327"/>
            <a:ext cx="494101" cy="49026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9A4658A-E0C4-99B9-6519-73FF36C405A5}"/>
              </a:ext>
            </a:extLst>
          </p:cNvPr>
          <p:cNvSpPr/>
          <p:nvPr/>
        </p:nvSpPr>
        <p:spPr>
          <a:xfrm>
            <a:off x="2727302" y="3980374"/>
            <a:ext cx="494101" cy="49026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741F18D-76A3-5DF4-6622-692150B4FFB0}"/>
              </a:ext>
            </a:extLst>
          </p:cNvPr>
          <p:cNvSpPr/>
          <p:nvPr/>
        </p:nvSpPr>
        <p:spPr>
          <a:xfrm>
            <a:off x="3668739" y="3970546"/>
            <a:ext cx="494101" cy="49026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2CAB4BE-2B6E-C2C0-CCE1-D7EE8FA5192D}"/>
              </a:ext>
            </a:extLst>
          </p:cNvPr>
          <p:cNvSpPr/>
          <p:nvPr/>
        </p:nvSpPr>
        <p:spPr>
          <a:xfrm>
            <a:off x="5131295" y="3958255"/>
            <a:ext cx="494101" cy="49026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60DC712-AA75-9D0D-6123-EA4149310BE7}"/>
              </a:ext>
            </a:extLst>
          </p:cNvPr>
          <p:cNvSpPr/>
          <p:nvPr/>
        </p:nvSpPr>
        <p:spPr>
          <a:xfrm>
            <a:off x="6028488" y="3926302"/>
            <a:ext cx="494101" cy="49026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01E7861-7BA8-7C18-A4A0-E289100E01EC}"/>
              </a:ext>
            </a:extLst>
          </p:cNvPr>
          <p:cNvSpPr/>
          <p:nvPr/>
        </p:nvSpPr>
        <p:spPr>
          <a:xfrm>
            <a:off x="6969925" y="3916474"/>
            <a:ext cx="494101" cy="49026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A8168-8F51-B5E1-EFB2-DA3D68CB1DDC}"/>
              </a:ext>
            </a:extLst>
          </p:cNvPr>
          <p:cNvSpPr txBox="1"/>
          <p:nvPr/>
        </p:nvSpPr>
        <p:spPr>
          <a:xfrm>
            <a:off x="467223" y="4629999"/>
            <a:ext cx="84997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2000" dirty="0">
                <a:solidFill>
                  <a:srgbClr val="FFFF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segment interface: e.g. operations, legal, finance, IT, etc</a:t>
            </a:r>
          </a:p>
          <a:p>
            <a:pPr>
              <a:buClr>
                <a:srgbClr val="FFFF00"/>
              </a:buClr>
            </a:pPr>
            <a:endParaRPr lang="en-US" sz="2000" dirty="0">
              <a:solidFill>
                <a:srgbClr val="FFFF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Google Shape;112;p1">
            <a:extLst>
              <a:ext uri="{FF2B5EF4-FFF2-40B4-BE49-F238E27FC236}">
                <a16:creationId xmlns:a16="http://schemas.microsoft.com/office/drawing/2014/main" id="{0B3D5DED-3926-2CDC-78A8-3807C842C9C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45603" y="80863"/>
            <a:ext cx="1391647" cy="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3;p1">
            <a:extLst>
              <a:ext uri="{FF2B5EF4-FFF2-40B4-BE49-F238E27FC236}">
                <a16:creationId xmlns:a16="http://schemas.microsoft.com/office/drawing/2014/main" id="{303F7490-9477-69E0-D931-C4C8345625A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4236" y="-105649"/>
            <a:ext cx="1128550" cy="84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2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213A3-361B-C9A9-FF73-DDF228FB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3"/>
            <a:ext cx="9144000" cy="5106713"/>
          </a:xfrm>
          <a:prstGeom prst="rect">
            <a:avLst/>
          </a:prstGeom>
        </p:spPr>
      </p:pic>
      <p:pic>
        <p:nvPicPr>
          <p:cNvPr id="5" name="Google Shape;112;p1">
            <a:extLst>
              <a:ext uri="{FF2B5EF4-FFF2-40B4-BE49-F238E27FC236}">
                <a16:creationId xmlns:a16="http://schemas.microsoft.com/office/drawing/2014/main" id="{2FFFA675-0F0C-C433-75CA-CE3593909D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9603" y="89263"/>
            <a:ext cx="1391647" cy="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3;p1">
            <a:extLst>
              <a:ext uri="{FF2B5EF4-FFF2-40B4-BE49-F238E27FC236}">
                <a16:creationId xmlns:a16="http://schemas.microsoft.com/office/drawing/2014/main" id="{83668752-5254-59F1-1507-333E802E15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0236" y="-97249"/>
            <a:ext cx="1128550" cy="8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C4A70E-A790-1E9C-50C5-1077D3191EDF}"/>
              </a:ext>
            </a:extLst>
          </p:cNvPr>
          <p:cNvSpPr/>
          <p:nvPr/>
        </p:nvSpPr>
        <p:spPr>
          <a:xfrm>
            <a:off x="-6000" y="8400"/>
            <a:ext cx="9144000" cy="51435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97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7F7F7"/>
      </a:lt2>
      <a:accent1>
        <a:srgbClr val="009593"/>
      </a:accent1>
      <a:accent2>
        <a:srgbClr val="77A555"/>
      </a:accent2>
      <a:accent3>
        <a:srgbClr val="F7D422"/>
      </a:accent3>
      <a:accent4>
        <a:srgbClr val="FAF7F7"/>
      </a:accent4>
      <a:accent5>
        <a:srgbClr val="5E6267"/>
      </a:accent5>
      <a:accent6>
        <a:srgbClr val="13140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535</Words>
  <Application>Microsoft Office PowerPoint</Application>
  <PresentationFormat>On-screen Show (16:9)</PresentationFormat>
  <Paragraphs>59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Roboto Medium</vt:lpstr>
      <vt:lpstr>Roboto Light</vt:lpstr>
      <vt:lpstr>Wingdings</vt:lpstr>
      <vt:lpstr>Arial</vt:lpstr>
      <vt:lpstr>Roboto Thin</vt:lpstr>
      <vt:lpstr>Bebas Neue</vt:lpstr>
      <vt:lpstr>Poppins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Greentech’s Strategic Overlay</dc:title>
  <dc:creator>Andy Taylor</dc:creator>
  <cp:lastModifiedBy>lynseyjones1029@gmail.com</cp:lastModifiedBy>
  <cp:revision>5</cp:revision>
  <dcterms:modified xsi:type="dcterms:W3CDTF">2023-04-17T18:22:50Z</dcterms:modified>
</cp:coreProperties>
</file>