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Override1.xml" ContentType="application/vnd.openxmlformats-officedocument.themeOverrid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4.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2.xml" ContentType="application/vnd.openxmlformats-officedocument.drawingml.chartshapes+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0" r:id="rId4"/>
    <p:sldMasterId id="2147483730" r:id="rId5"/>
    <p:sldMasterId id="2147483745" r:id="rId6"/>
    <p:sldMasterId id="2147483754" r:id="rId7"/>
  </p:sldMasterIdLst>
  <p:notesMasterIdLst>
    <p:notesMasterId r:id="rId26"/>
  </p:notesMasterIdLst>
  <p:handoutMasterIdLst>
    <p:handoutMasterId r:id="rId27"/>
  </p:handoutMasterIdLst>
  <p:sldIdLst>
    <p:sldId id="749" r:id="rId8"/>
    <p:sldId id="688" r:id="rId9"/>
    <p:sldId id="757" r:id="rId10"/>
    <p:sldId id="758" r:id="rId11"/>
    <p:sldId id="747" r:id="rId12"/>
    <p:sldId id="759" r:id="rId13"/>
    <p:sldId id="760" r:id="rId14"/>
    <p:sldId id="751" r:id="rId15"/>
    <p:sldId id="693" r:id="rId16"/>
    <p:sldId id="739" r:id="rId17"/>
    <p:sldId id="765" r:id="rId18"/>
    <p:sldId id="761" r:id="rId19"/>
    <p:sldId id="712" r:id="rId20"/>
    <p:sldId id="738" r:id="rId21"/>
    <p:sldId id="763" r:id="rId22"/>
    <p:sldId id="687" r:id="rId23"/>
    <p:sldId id="766" r:id="rId24"/>
    <p:sldId id="709" r:id="rId25"/>
  </p:sldIdLst>
  <p:sldSz cx="9144000" cy="6858000" type="screen4x3"/>
  <p:notesSz cx="7010400" cy="92964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becca Geiger" initials="RG" lastIdx="0" clrIdx="0">
    <p:extLst>
      <p:ext uri="{19B8F6BF-5375-455C-9EA6-DF929625EA0E}">
        <p15:presenceInfo xmlns:p15="http://schemas.microsoft.com/office/powerpoint/2012/main" userId="S-1-5-21-3498073188-41754738-301997179-81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D5EA"/>
    <a:srgbClr val="066699"/>
    <a:srgbClr val="FFFFFF"/>
    <a:srgbClr val="C00000"/>
    <a:srgbClr val="DEA900"/>
    <a:srgbClr val="70AD47"/>
    <a:srgbClr val="2F5597"/>
    <a:srgbClr val="ED7D31"/>
    <a:srgbClr val="FBE5D6"/>
    <a:srgbClr val="4D8B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456B23-E44A-423B-B8E9-29755F35AE50}" vWet="2" dt="2023-04-18T17:38:43.088"/>
    <p1510:client id="{EB52E457-5102-427B-A4B5-66C39E7D72E0}" v="464" dt="2023-04-18T15:16:54.091"/>
    <p1510:client id="{FE6E8961-D624-4EE6-BDF9-6268B7CC4D3A}" v="2559" dt="2023-04-18T19:56:08.67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53"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commentAuthors" Target="commentAuthor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handoutMaster" Target="handoutMasters/handoutMaster1.xml"/><Relationship Id="rId30" Type="http://schemas.openxmlformats.org/officeDocument/2006/relationships/viewProps" Target="viewProps.xml"/><Relationship Id="rId8"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7390236688501068E-2"/>
          <c:y val="2.7609530623736143E-2"/>
          <c:w val="0.26271913290125459"/>
          <c:h val="0.85725891720192937"/>
        </c:manualLayout>
      </c:layout>
      <c:barChart>
        <c:barDir val="col"/>
        <c:grouping val="stacked"/>
        <c:varyColors val="0"/>
        <c:ser>
          <c:idx val="0"/>
          <c:order val="0"/>
          <c:tx>
            <c:strRef>
              <c:f>Sheet1!$B$1</c:f>
              <c:strCache>
                <c:ptCount val="1"/>
                <c:pt idx="0">
                  <c:v>Rest of the World</c:v>
                </c:pt>
              </c:strCache>
            </c:strRef>
          </c:tx>
          <c:spPr>
            <a:solidFill>
              <a:schemeClr val="bg1">
                <a:lumMod val="50000"/>
              </a:schemeClr>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24438197529733277"/>
                      <c:h val="9.2895275413996461E-2"/>
                    </c:manualLayout>
                  </c15:layout>
                </c:ext>
                <c:ext xmlns:c16="http://schemas.microsoft.com/office/drawing/2014/chart" uri="{C3380CC4-5D6E-409C-BE32-E72D297353CC}">
                  <c16:uniqueId val="{00000006-B556-4F20-AE0A-04C06AEF96F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U.S. imports of textiles &amp; apparel, $149B in 2022</c:v>
                </c:pt>
              </c:strCache>
            </c:strRef>
          </c:cat>
          <c:val>
            <c:numRef>
              <c:f>Sheet1!$B$2</c:f>
              <c:numCache>
                <c:formatCode>0.00%</c:formatCode>
                <c:ptCount val="1"/>
                <c:pt idx="0">
                  <c:v>0.31999999999999995</c:v>
                </c:pt>
              </c:numCache>
            </c:numRef>
          </c:val>
          <c:extLst>
            <c:ext xmlns:c16="http://schemas.microsoft.com/office/drawing/2014/chart" uri="{C3380CC4-5D6E-409C-BE32-E72D297353CC}">
              <c16:uniqueId val="{00000000-B556-4F20-AE0A-04C06AEF96FC}"/>
            </c:ext>
          </c:extLst>
        </c:ser>
        <c:ser>
          <c:idx val="1"/>
          <c:order val="1"/>
          <c:tx>
            <c:strRef>
              <c:f>Sheet1!$C$1</c:f>
              <c:strCache>
                <c:ptCount val="1"/>
                <c:pt idx="0">
                  <c:v>ASEAN</c:v>
                </c:pt>
              </c:strCache>
            </c:strRef>
          </c:tx>
          <c:spPr>
            <a:solidFill>
              <a:schemeClr val="accent4">
                <a:lumMod val="75000"/>
              </a:schemeClr>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29285599780149313"/>
                      <c:h val="9.2895275413996461E-2"/>
                    </c:manualLayout>
                  </c15:layout>
                </c:ext>
                <c:ext xmlns:c16="http://schemas.microsoft.com/office/drawing/2014/chart" uri="{C3380CC4-5D6E-409C-BE32-E72D297353CC}">
                  <c16:uniqueId val="{00000007-B556-4F20-AE0A-04C06AEF96F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U.S. imports of textiles &amp; apparel, $149B in 2022</c:v>
                </c:pt>
              </c:strCache>
            </c:strRef>
          </c:cat>
          <c:val>
            <c:numRef>
              <c:f>Sheet1!$C$2</c:f>
              <c:numCache>
                <c:formatCode>0.0%</c:formatCode>
                <c:ptCount val="1"/>
                <c:pt idx="0">
                  <c:v>0.24199999999999999</c:v>
                </c:pt>
              </c:numCache>
            </c:numRef>
          </c:val>
          <c:extLst>
            <c:ext xmlns:c16="http://schemas.microsoft.com/office/drawing/2014/chart" uri="{C3380CC4-5D6E-409C-BE32-E72D297353CC}">
              <c16:uniqueId val="{00000003-B556-4F20-AE0A-04C06AEF96FC}"/>
            </c:ext>
          </c:extLst>
        </c:ser>
        <c:ser>
          <c:idx val="2"/>
          <c:order val="2"/>
          <c:tx>
            <c:strRef>
              <c:f>Sheet1!$D$1</c:f>
              <c:strCache>
                <c:ptCount val="1"/>
                <c:pt idx="0">
                  <c:v>China</c:v>
                </c:pt>
              </c:strCache>
            </c:strRef>
          </c:tx>
          <c:spPr>
            <a:solidFill>
              <a:srgbClr val="C00000"/>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27511450556497047"/>
                      <c:h val="5.044714726845044E-2"/>
                    </c:manualLayout>
                  </c15:layout>
                </c:ext>
                <c:ext xmlns:c16="http://schemas.microsoft.com/office/drawing/2014/chart" uri="{C3380CC4-5D6E-409C-BE32-E72D297353CC}">
                  <c16:uniqueId val="{00000008-B556-4F20-AE0A-04C06AEF96F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U.S. imports of textiles &amp; apparel, $149B in 2022</c:v>
                </c:pt>
              </c:strCache>
            </c:strRef>
          </c:cat>
          <c:val>
            <c:numRef>
              <c:f>Sheet1!$D$2</c:f>
              <c:numCache>
                <c:formatCode>0.0%</c:formatCode>
                <c:ptCount val="1"/>
                <c:pt idx="0">
                  <c:v>0.27100000000000002</c:v>
                </c:pt>
              </c:numCache>
            </c:numRef>
          </c:val>
          <c:extLst>
            <c:ext xmlns:c16="http://schemas.microsoft.com/office/drawing/2014/chart" uri="{C3380CC4-5D6E-409C-BE32-E72D297353CC}">
              <c16:uniqueId val="{00000004-B556-4F20-AE0A-04C06AEF96FC}"/>
            </c:ext>
          </c:extLst>
        </c:ser>
        <c:ser>
          <c:idx val="3"/>
          <c:order val="3"/>
          <c:tx>
            <c:strRef>
              <c:f>Sheet1!$E$1</c:f>
              <c:strCache>
                <c:ptCount val="1"/>
                <c:pt idx="0">
                  <c:v>CAFTA-DR</c:v>
                </c:pt>
              </c:strCache>
            </c:strRef>
          </c:tx>
          <c:spPr>
            <a:solidFill>
              <a:schemeClr val="accent1">
                <a:lumMod val="75000"/>
              </a:schemeClr>
            </a:solidFill>
            <a:ln>
              <a:noFill/>
            </a:ln>
            <a:effectLst/>
          </c:spPr>
          <c:invertIfNegative val="0"/>
          <c:dLbls>
            <c:dLbl>
              <c:idx val="0"/>
              <c:layout>
                <c:manualLayout>
                  <c:x val="1.3941316528685715E-3"/>
                  <c:y val="-2.5988389343234307E-3"/>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2386846416279664"/>
                      <c:h val="6.3781434761818981E-2"/>
                    </c:manualLayout>
                  </c15:layout>
                </c:ext>
                <c:ext xmlns:c16="http://schemas.microsoft.com/office/drawing/2014/chart" uri="{C3380CC4-5D6E-409C-BE32-E72D297353CC}">
                  <c16:uniqueId val="{00000009-B556-4F20-AE0A-04C06AEF96F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U.S. imports of textiles &amp; apparel, $149B in 2022</c:v>
                </c:pt>
              </c:strCache>
            </c:strRef>
          </c:cat>
          <c:val>
            <c:numRef>
              <c:f>Sheet1!$E$2</c:f>
              <c:numCache>
                <c:formatCode>0.0%</c:formatCode>
                <c:ptCount val="1"/>
                <c:pt idx="0">
                  <c:v>7.3999999999999996E-2</c:v>
                </c:pt>
              </c:numCache>
            </c:numRef>
          </c:val>
          <c:extLst>
            <c:ext xmlns:c16="http://schemas.microsoft.com/office/drawing/2014/chart" uri="{C3380CC4-5D6E-409C-BE32-E72D297353CC}">
              <c16:uniqueId val="{00000005-B556-4F20-AE0A-04C06AEF96FC}"/>
            </c:ext>
          </c:extLst>
        </c:ser>
        <c:ser>
          <c:idx val="4"/>
          <c:order val="4"/>
          <c:tx>
            <c:strRef>
              <c:f>Sheet1!$F$1</c:f>
              <c:strCache>
                <c:ptCount val="1"/>
                <c:pt idx="0">
                  <c:v>USMCA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Calibri" panose="020F050202020403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U.S. imports of textiles &amp; apparel, $149B in 2022</c:v>
                </c:pt>
              </c:strCache>
            </c:strRef>
          </c:cat>
          <c:val>
            <c:numRef>
              <c:f>Sheet1!$F$2</c:f>
              <c:numCache>
                <c:formatCode>0.0%</c:formatCode>
                <c:ptCount val="1"/>
                <c:pt idx="0">
                  <c:v>5.5E-2</c:v>
                </c:pt>
              </c:numCache>
            </c:numRef>
          </c:val>
          <c:extLst>
            <c:ext xmlns:c16="http://schemas.microsoft.com/office/drawing/2014/chart" uri="{C3380CC4-5D6E-409C-BE32-E72D297353CC}">
              <c16:uniqueId val="{00000000-C0A5-4D76-9A09-7C927C076712}"/>
            </c:ext>
          </c:extLst>
        </c:ser>
        <c:ser>
          <c:idx val="5"/>
          <c:order val="5"/>
          <c:tx>
            <c:strRef>
              <c:f>Sheet1!$G$1</c:f>
              <c:strCache>
                <c:ptCount val="1"/>
                <c:pt idx="0">
                  <c:v>All other FTA partners</c:v>
                </c:pt>
              </c:strCache>
            </c:strRef>
          </c:tx>
          <c:spPr>
            <a:solidFill>
              <a:schemeClr val="accent6"/>
            </a:solidFill>
            <a:ln>
              <a:solidFill>
                <a:schemeClr val="accent5">
                  <a:lumMod val="20000"/>
                  <a:lumOff val="80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U.S. imports of textiles &amp; apparel, $149B in 2022</c:v>
                </c:pt>
              </c:strCache>
            </c:strRef>
          </c:cat>
          <c:val>
            <c:numRef>
              <c:f>Sheet1!$G$2</c:f>
              <c:numCache>
                <c:formatCode>0.0%</c:formatCode>
                <c:ptCount val="1"/>
                <c:pt idx="0">
                  <c:v>3.7999999999999999E-2</c:v>
                </c:pt>
              </c:numCache>
            </c:numRef>
          </c:val>
          <c:extLst>
            <c:ext xmlns:c16="http://schemas.microsoft.com/office/drawing/2014/chart" uri="{C3380CC4-5D6E-409C-BE32-E72D297353CC}">
              <c16:uniqueId val="{00000001-C0A5-4D76-9A09-7C927C076712}"/>
            </c:ext>
          </c:extLst>
        </c:ser>
        <c:dLbls>
          <c:dLblPos val="ctr"/>
          <c:showLegendKey val="0"/>
          <c:showVal val="1"/>
          <c:showCatName val="0"/>
          <c:showSerName val="0"/>
          <c:showPercent val="0"/>
          <c:showBubbleSize val="0"/>
        </c:dLbls>
        <c:gapWidth val="150"/>
        <c:overlap val="100"/>
        <c:axId val="1091002936"/>
        <c:axId val="1091004576"/>
      </c:barChart>
      <c:catAx>
        <c:axId val="109100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091004576"/>
        <c:crosses val="autoZero"/>
        <c:auto val="1"/>
        <c:lblAlgn val="ctr"/>
        <c:lblOffset val="100"/>
        <c:noMultiLvlLbl val="0"/>
      </c:catAx>
      <c:valAx>
        <c:axId val="109100457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1002936"/>
        <c:crosses val="autoZero"/>
        <c:crossBetween val="between"/>
      </c:valAx>
      <c:spPr>
        <a:noFill/>
        <a:ln>
          <a:noFill/>
        </a:ln>
        <a:effectLst/>
      </c:spPr>
    </c:plotArea>
    <c:legend>
      <c:legendPos val="b"/>
      <c:layout>
        <c:manualLayout>
          <c:xMode val="edge"/>
          <c:yMode val="edge"/>
          <c:x val="0.40218563582357536"/>
          <c:y val="0.68882022941627818"/>
          <c:w val="0.24294788111853191"/>
          <c:h val="0.2989562839387148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0981274823299578"/>
          <c:y val="2.5914458542709608E-2"/>
          <c:w val="0.74413817979803032"/>
          <c:h val="0.87180152604069183"/>
        </c:manualLayout>
      </c:layout>
      <c:barChart>
        <c:barDir val="col"/>
        <c:grouping val="percentStacked"/>
        <c:varyColors val="0"/>
        <c:ser>
          <c:idx val="6"/>
          <c:order val="0"/>
          <c:tx>
            <c:strRef>
              <c:f>Sheet2!$E$10</c:f>
              <c:strCache>
                <c:ptCount val="1"/>
                <c:pt idx="0">
                  <c:v>EU</c:v>
                </c:pt>
              </c:strCache>
            </c:strRef>
          </c:tx>
          <c:spPr>
            <a:noFill/>
            <a:ln>
              <a:noFill/>
            </a:ln>
            <a:effectLst/>
          </c:spPr>
          <c:invertIfNegative val="0"/>
          <c:cat>
            <c:strRef>
              <c:f>Sheet2!$A$11</c:f>
              <c:strCache>
                <c:ptCount val="1"/>
                <c:pt idx="0">
                  <c:v>U.S. imports of textiles &amp; apparel, $120B in 2022</c:v>
                </c:pt>
              </c:strCache>
            </c:strRef>
          </c:cat>
          <c:val>
            <c:numRef>
              <c:f>Sheet2!$E$11</c:f>
              <c:numCache>
                <c:formatCode>0.0%</c:formatCode>
                <c:ptCount val="1"/>
                <c:pt idx="0">
                  <c:v>4.7987484528657906E-2</c:v>
                </c:pt>
              </c:numCache>
            </c:numRef>
          </c:val>
          <c:extLst>
            <c:ext xmlns:c16="http://schemas.microsoft.com/office/drawing/2014/chart" uri="{C3380CC4-5D6E-409C-BE32-E72D297353CC}">
              <c16:uniqueId val="{00000001-6432-45E9-BC86-F897EB51A4D0}"/>
            </c:ext>
          </c:extLst>
        </c:ser>
        <c:dLbls>
          <c:showLegendKey val="0"/>
          <c:showVal val="0"/>
          <c:showCatName val="0"/>
          <c:showSerName val="0"/>
          <c:showPercent val="0"/>
          <c:showBubbleSize val="0"/>
        </c:dLbls>
        <c:gapWidth val="150"/>
        <c:overlap val="100"/>
        <c:axId val="98277719"/>
        <c:axId val="98275919"/>
      </c:barChart>
      <c:catAx>
        <c:axId val="98277719"/>
        <c:scaling>
          <c:orientation val="minMax"/>
        </c:scaling>
        <c:delete val="1"/>
        <c:axPos val="b"/>
        <c:numFmt formatCode="General" sourceLinked="1"/>
        <c:majorTickMark val="none"/>
        <c:minorTickMark val="none"/>
        <c:tickLblPos val="nextTo"/>
        <c:crossAx val="98275919"/>
        <c:crosses val="autoZero"/>
        <c:auto val="1"/>
        <c:lblAlgn val="ctr"/>
        <c:lblOffset val="100"/>
        <c:noMultiLvlLbl val="0"/>
      </c:catAx>
      <c:valAx>
        <c:axId val="98275919"/>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982777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349611483105633"/>
          <c:y val="2.5914458542709608E-2"/>
          <c:w val="0.84570305654254851"/>
          <c:h val="0.87180152604069183"/>
        </c:manualLayout>
      </c:layout>
      <c:barChart>
        <c:barDir val="col"/>
        <c:grouping val="percentStacked"/>
        <c:varyColors val="0"/>
        <c:ser>
          <c:idx val="0"/>
          <c:order val="0"/>
          <c:tx>
            <c:strRef>
              <c:f>Sheet2!$B$1</c:f>
              <c:strCache>
                <c:ptCount val="1"/>
                <c:pt idx="0">
                  <c:v>Rest of the World</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c:f>
              <c:strCache>
                <c:ptCount val="1"/>
                <c:pt idx="0">
                  <c:v>Imports of $120B in 2020</c:v>
                </c:pt>
              </c:strCache>
            </c:strRef>
          </c:cat>
          <c:val>
            <c:numRef>
              <c:f>Sheet2!$B$2</c:f>
              <c:numCache>
                <c:formatCode>0.0%</c:formatCode>
                <c:ptCount val="1"/>
                <c:pt idx="0">
                  <c:v>0.22298743023379677</c:v>
                </c:pt>
              </c:numCache>
            </c:numRef>
          </c:val>
          <c:extLst>
            <c:ext xmlns:c16="http://schemas.microsoft.com/office/drawing/2014/chart" uri="{C3380CC4-5D6E-409C-BE32-E72D297353CC}">
              <c16:uniqueId val="{00000000-0019-4324-A65A-DFE5933AC909}"/>
            </c:ext>
          </c:extLst>
        </c:ser>
        <c:ser>
          <c:idx val="6"/>
          <c:order val="1"/>
          <c:tx>
            <c:strRef>
              <c:f>Sheet2!$E$1</c:f>
              <c:strCache>
                <c:ptCount val="1"/>
                <c:pt idx="0">
                  <c:v>EU</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c:f>
              <c:strCache>
                <c:ptCount val="1"/>
                <c:pt idx="0">
                  <c:v>Imports of $120B in 2020</c:v>
                </c:pt>
              </c:strCache>
            </c:strRef>
          </c:cat>
          <c:val>
            <c:numRef>
              <c:f>Sheet2!$E$2</c:f>
              <c:numCache>
                <c:formatCode>0.0%</c:formatCode>
                <c:ptCount val="1"/>
                <c:pt idx="0">
                  <c:v>4.2745065778348849E-2</c:v>
                </c:pt>
              </c:numCache>
            </c:numRef>
          </c:val>
          <c:extLst>
            <c:ext xmlns:c16="http://schemas.microsoft.com/office/drawing/2014/chart" uri="{C3380CC4-5D6E-409C-BE32-E72D297353CC}">
              <c16:uniqueId val="{00000001-0019-4324-A65A-DFE5933AC909}"/>
            </c:ext>
          </c:extLst>
        </c:ser>
        <c:ser>
          <c:idx val="2"/>
          <c:order val="2"/>
          <c:tx>
            <c:strRef>
              <c:f>Sheet2!$D$1</c:f>
              <c:strCache>
                <c:ptCount val="1"/>
                <c:pt idx="0">
                  <c:v>USMCA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c:f>
              <c:strCache>
                <c:ptCount val="1"/>
                <c:pt idx="0">
                  <c:v>Imports of $120B in 2020</c:v>
                </c:pt>
              </c:strCache>
            </c:strRef>
          </c:cat>
          <c:val>
            <c:numRef>
              <c:f>Sheet2!$D$2</c:f>
              <c:numCache>
                <c:formatCode>0.0%</c:formatCode>
                <c:ptCount val="1"/>
                <c:pt idx="0">
                  <c:v>5.4479628035230931E-2</c:v>
                </c:pt>
              </c:numCache>
            </c:numRef>
          </c:val>
          <c:extLst>
            <c:ext xmlns:c16="http://schemas.microsoft.com/office/drawing/2014/chart" uri="{C3380CC4-5D6E-409C-BE32-E72D297353CC}">
              <c16:uniqueId val="{00000002-0019-4324-A65A-DFE5933AC909}"/>
            </c:ext>
          </c:extLst>
        </c:ser>
        <c:ser>
          <c:idx val="1"/>
          <c:order val="3"/>
          <c:tx>
            <c:strRef>
              <c:f>Sheet2!$C$1</c:f>
              <c:strCache>
                <c:ptCount val="1"/>
                <c:pt idx="0">
                  <c:v>CAFTA-DR</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c:f>
              <c:strCache>
                <c:ptCount val="1"/>
                <c:pt idx="0">
                  <c:v>Imports of $120B in 2020</c:v>
                </c:pt>
              </c:strCache>
            </c:strRef>
          </c:cat>
          <c:val>
            <c:numRef>
              <c:f>Sheet2!$C$2</c:f>
              <c:numCache>
                <c:formatCode>0.0%</c:formatCode>
                <c:ptCount val="1"/>
                <c:pt idx="0">
                  <c:v>5.6963069389536124E-2</c:v>
                </c:pt>
              </c:numCache>
            </c:numRef>
          </c:val>
          <c:extLst>
            <c:ext xmlns:c16="http://schemas.microsoft.com/office/drawing/2014/chart" uri="{C3380CC4-5D6E-409C-BE32-E72D297353CC}">
              <c16:uniqueId val="{00000003-0019-4324-A65A-DFE5933AC909}"/>
            </c:ext>
          </c:extLst>
        </c:ser>
        <c:ser>
          <c:idx val="5"/>
          <c:order val="4"/>
          <c:tx>
            <c:strRef>
              <c:f>Sheet2!$G$1</c:f>
              <c:strCache>
                <c:ptCount val="1"/>
                <c:pt idx="0">
                  <c:v>Bangladesh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c:f>
              <c:strCache>
                <c:ptCount val="1"/>
                <c:pt idx="0">
                  <c:v>Imports of $120B in 2020</c:v>
                </c:pt>
              </c:strCache>
            </c:strRef>
          </c:cat>
          <c:val>
            <c:numRef>
              <c:f>Sheet2!$G$2</c:f>
              <c:numCache>
                <c:formatCode>0.0%</c:formatCode>
                <c:ptCount val="1"/>
                <c:pt idx="0">
                  <c:v>4.6119808740982988E-2</c:v>
                </c:pt>
              </c:numCache>
            </c:numRef>
          </c:val>
          <c:extLst>
            <c:ext xmlns:c16="http://schemas.microsoft.com/office/drawing/2014/chart" uri="{C3380CC4-5D6E-409C-BE32-E72D297353CC}">
              <c16:uniqueId val="{00000004-0019-4324-A65A-DFE5933AC909}"/>
            </c:ext>
          </c:extLst>
        </c:ser>
        <c:ser>
          <c:idx val="4"/>
          <c:order val="5"/>
          <c:tx>
            <c:strRef>
              <c:f>Sheet2!$F$1</c:f>
              <c:strCache>
                <c:ptCount val="1"/>
                <c:pt idx="0">
                  <c:v>India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c:f>
              <c:strCache>
                <c:ptCount val="1"/>
                <c:pt idx="0">
                  <c:v>Imports of $120B in 2020</c:v>
                </c:pt>
              </c:strCache>
            </c:strRef>
          </c:cat>
          <c:val>
            <c:numRef>
              <c:f>Sheet2!$F$2</c:f>
              <c:numCache>
                <c:formatCode>0.0%</c:formatCode>
                <c:ptCount val="1"/>
                <c:pt idx="0">
                  <c:v>6.2895381387224433E-2</c:v>
                </c:pt>
              </c:numCache>
            </c:numRef>
          </c:val>
          <c:extLst>
            <c:ext xmlns:c16="http://schemas.microsoft.com/office/drawing/2014/chart" uri="{C3380CC4-5D6E-409C-BE32-E72D297353CC}">
              <c16:uniqueId val="{00000005-0019-4324-A65A-DFE5933AC909}"/>
            </c:ext>
          </c:extLst>
        </c:ser>
        <c:ser>
          <c:idx val="3"/>
          <c:order val="6"/>
          <c:tx>
            <c:strRef>
              <c:f>Sheet2!$H$1</c:f>
              <c:strCache>
                <c:ptCount val="1"/>
                <c:pt idx="0">
                  <c:v>Vietnam</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95000"/>
                      </a:schemeClr>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c:f>
              <c:strCache>
                <c:ptCount val="1"/>
                <c:pt idx="0">
                  <c:v>Imports of $120B in 2020</c:v>
                </c:pt>
              </c:strCache>
            </c:strRef>
          </c:cat>
          <c:val>
            <c:numRef>
              <c:f>Sheet2!$H$2</c:f>
              <c:numCache>
                <c:formatCode>0.0%</c:formatCode>
                <c:ptCount val="1"/>
                <c:pt idx="0">
                  <c:v>0.12254860619240604</c:v>
                </c:pt>
              </c:numCache>
            </c:numRef>
          </c:val>
          <c:extLst>
            <c:ext xmlns:c16="http://schemas.microsoft.com/office/drawing/2014/chart" uri="{C3380CC4-5D6E-409C-BE32-E72D297353CC}">
              <c16:uniqueId val="{00000006-0019-4324-A65A-DFE5933AC909}"/>
            </c:ext>
          </c:extLst>
        </c:ser>
        <c:ser>
          <c:idx val="7"/>
          <c:order val="7"/>
          <c:tx>
            <c:strRef>
              <c:f>Sheet2!$I$1</c:f>
              <c:strCache>
                <c:ptCount val="1"/>
                <c:pt idx="0">
                  <c:v>China</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c:f>
              <c:strCache>
                <c:ptCount val="1"/>
                <c:pt idx="0">
                  <c:v>Imports of $120B in 2020</c:v>
                </c:pt>
              </c:strCache>
            </c:strRef>
          </c:cat>
          <c:val>
            <c:numRef>
              <c:f>Sheet2!$I$2</c:f>
              <c:numCache>
                <c:formatCode>0.0%</c:formatCode>
                <c:ptCount val="1"/>
                <c:pt idx="0">
                  <c:v>0.39126101024247384</c:v>
                </c:pt>
              </c:numCache>
            </c:numRef>
          </c:val>
          <c:extLst>
            <c:ext xmlns:c16="http://schemas.microsoft.com/office/drawing/2014/chart" uri="{C3380CC4-5D6E-409C-BE32-E72D297353CC}">
              <c16:uniqueId val="{00000007-0019-4324-A65A-DFE5933AC909}"/>
            </c:ext>
          </c:extLst>
        </c:ser>
        <c:dLbls>
          <c:dLblPos val="ctr"/>
          <c:showLegendKey val="0"/>
          <c:showVal val="1"/>
          <c:showCatName val="0"/>
          <c:showSerName val="0"/>
          <c:showPercent val="0"/>
          <c:showBubbleSize val="0"/>
        </c:dLbls>
        <c:gapWidth val="150"/>
        <c:overlap val="100"/>
        <c:axId val="98277719"/>
        <c:axId val="98275919"/>
      </c:barChart>
      <c:catAx>
        <c:axId val="98277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98275919"/>
        <c:crosses val="autoZero"/>
        <c:auto val="1"/>
        <c:lblAlgn val="ctr"/>
        <c:lblOffset val="100"/>
        <c:noMultiLvlLbl val="0"/>
      </c:catAx>
      <c:valAx>
        <c:axId val="9827591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n-US"/>
          </a:p>
        </c:txPr>
        <c:crossAx val="982777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716498957744358"/>
          <c:y val="2.5914458542709608E-2"/>
          <c:w val="0.47170911870452475"/>
          <c:h val="0.87180152604069183"/>
        </c:manualLayout>
      </c:layout>
      <c:barChart>
        <c:barDir val="col"/>
        <c:grouping val="percentStacked"/>
        <c:varyColors val="0"/>
        <c:ser>
          <c:idx val="0"/>
          <c:order val="0"/>
          <c:tx>
            <c:strRef>
              <c:f>Sheet2!$B$10</c:f>
              <c:strCache>
                <c:ptCount val="1"/>
                <c:pt idx="0">
                  <c:v>Rest of the World</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Sheet2!$A$11</c:f>
              <c:strCache>
                <c:ptCount val="1"/>
                <c:pt idx="0">
                  <c:v>Imports of $149B in 2022</c:v>
                </c:pt>
              </c:strCache>
            </c:strRef>
          </c:cat>
          <c:val>
            <c:numRef>
              <c:f>Sheet2!$B$11</c:f>
              <c:numCache>
                <c:formatCode>0.0%</c:formatCode>
                <c:ptCount val="1"/>
                <c:pt idx="0">
                  <c:v>0.26505785519564801</c:v>
                </c:pt>
              </c:numCache>
            </c:numRef>
          </c:val>
          <c:extLst>
            <c:ext xmlns:c16="http://schemas.microsoft.com/office/drawing/2014/chart" uri="{C3380CC4-5D6E-409C-BE32-E72D297353CC}">
              <c16:uniqueId val="{00000000-C3C8-4D4D-9CDD-A9AD242942D8}"/>
            </c:ext>
          </c:extLst>
        </c:ser>
        <c:ser>
          <c:idx val="6"/>
          <c:order val="1"/>
          <c:tx>
            <c:strRef>
              <c:f>Sheet2!$E$10</c:f>
              <c:strCache>
                <c:ptCount val="1"/>
                <c:pt idx="0">
                  <c:v>EU</c:v>
                </c:pt>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Sheet2!$A$11</c:f>
              <c:strCache>
                <c:ptCount val="1"/>
                <c:pt idx="0">
                  <c:v>Imports of $149B in 2022</c:v>
                </c:pt>
              </c:strCache>
            </c:strRef>
          </c:cat>
          <c:val>
            <c:numRef>
              <c:f>Sheet2!$E$11</c:f>
              <c:numCache>
                <c:formatCode>0.0%</c:formatCode>
                <c:ptCount val="1"/>
                <c:pt idx="0">
                  <c:v>4.7987484528657906E-2</c:v>
                </c:pt>
              </c:numCache>
            </c:numRef>
          </c:val>
          <c:extLst>
            <c:ext xmlns:c16="http://schemas.microsoft.com/office/drawing/2014/chart" uri="{C3380CC4-5D6E-409C-BE32-E72D297353CC}">
              <c16:uniqueId val="{00000001-C3C8-4D4D-9CDD-A9AD242942D8}"/>
            </c:ext>
          </c:extLst>
        </c:ser>
        <c:ser>
          <c:idx val="2"/>
          <c:order val="2"/>
          <c:tx>
            <c:strRef>
              <c:f>Sheet2!$D$10</c:f>
              <c:strCache>
                <c:ptCount val="1"/>
                <c:pt idx="0">
                  <c:v>USMCA</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Sheet2!$A$11</c:f>
              <c:strCache>
                <c:ptCount val="1"/>
                <c:pt idx="0">
                  <c:v>Imports of $149B in 2022</c:v>
                </c:pt>
              </c:strCache>
            </c:strRef>
          </c:cat>
          <c:val>
            <c:numRef>
              <c:f>Sheet2!$D$11</c:f>
              <c:numCache>
                <c:formatCode>0.0%</c:formatCode>
                <c:ptCount val="1"/>
                <c:pt idx="0">
                  <c:v>5.4577231954660403E-2</c:v>
                </c:pt>
              </c:numCache>
            </c:numRef>
          </c:val>
          <c:extLst>
            <c:ext xmlns:c16="http://schemas.microsoft.com/office/drawing/2014/chart" uri="{C3380CC4-5D6E-409C-BE32-E72D297353CC}">
              <c16:uniqueId val="{00000002-C3C8-4D4D-9CDD-A9AD242942D8}"/>
            </c:ext>
          </c:extLst>
        </c:ser>
        <c:ser>
          <c:idx val="1"/>
          <c:order val="3"/>
          <c:tx>
            <c:strRef>
              <c:f>Sheet2!$C$10</c:f>
              <c:strCache>
                <c:ptCount val="1"/>
                <c:pt idx="0">
                  <c:v>CAFTA-DR</c:v>
                </c:pt>
              </c:strCache>
            </c:strRef>
          </c:tx>
          <c:spPr>
            <a:solidFill>
              <a:schemeClr val="accent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Sheet2!$A$11</c:f>
              <c:strCache>
                <c:ptCount val="1"/>
                <c:pt idx="0">
                  <c:v>Imports of $149B in 2022</c:v>
                </c:pt>
              </c:strCache>
            </c:strRef>
          </c:cat>
          <c:val>
            <c:numRef>
              <c:f>Sheet2!$C$11</c:f>
              <c:numCache>
                <c:formatCode>0.0%</c:formatCode>
                <c:ptCount val="1"/>
                <c:pt idx="0">
                  <c:v>7.3988159757951727E-2</c:v>
                </c:pt>
              </c:numCache>
            </c:numRef>
          </c:val>
          <c:extLst>
            <c:ext xmlns:c16="http://schemas.microsoft.com/office/drawing/2014/chart" uri="{C3380CC4-5D6E-409C-BE32-E72D297353CC}">
              <c16:uniqueId val="{00000003-C3C8-4D4D-9CDD-A9AD242942D8}"/>
            </c:ext>
          </c:extLst>
        </c:ser>
        <c:ser>
          <c:idx val="5"/>
          <c:order val="4"/>
          <c:tx>
            <c:strRef>
              <c:f>Sheet2!$G$10</c:f>
              <c:strCache>
                <c:ptCount val="1"/>
                <c:pt idx="0">
                  <c:v>Bangladesh </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Sheet2!$A$11</c:f>
              <c:strCache>
                <c:ptCount val="1"/>
                <c:pt idx="0">
                  <c:v>Imports of $149B in 2022</c:v>
                </c:pt>
              </c:strCache>
            </c:strRef>
          </c:cat>
          <c:val>
            <c:numRef>
              <c:f>Sheet2!$G$11</c:f>
              <c:numCache>
                <c:formatCode>0.0%</c:formatCode>
                <c:ptCount val="1"/>
                <c:pt idx="0">
                  <c:v>6.8009133167762401E-2</c:v>
                </c:pt>
              </c:numCache>
            </c:numRef>
          </c:val>
          <c:extLst>
            <c:ext xmlns:c16="http://schemas.microsoft.com/office/drawing/2014/chart" uri="{C3380CC4-5D6E-409C-BE32-E72D297353CC}">
              <c16:uniqueId val="{00000004-C3C8-4D4D-9CDD-A9AD242942D8}"/>
            </c:ext>
          </c:extLst>
        </c:ser>
        <c:ser>
          <c:idx val="4"/>
          <c:order val="5"/>
          <c:tx>
            <c:strRef>
              <c:f>Sheet2!$F$10</c:f>
              <c:strCache>
                <c:ptCount val="1"/>
                <c:pt idx="0">
                  <c:v>India</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Sheet2!$A$11</c:f>
              <c:strCache>
                <c:ptCount val="1"/>
                <c:pt idx="0">
                  <c:v>Imports of $149B in 2022</c:v>
                </c:pt>
              </c:strCache>
            </c:strRef>
          </c:cat>
          <c:val>
            <c:numRef>
              <c:f>Sheet2!$F$11</c:f>
              <c:numCache>
                <c:formatCode>0.0%</c:formatCode>
                <c:ptCount val="1"/>
                <c:pt idx="0">
                  <c:v>8.1563209640666143E-2</c:v>
                </c:pt>
              </c:numCache>
            </c:numRef>
          </c:val>
          <c:extLst>
            <c:ext xmlns:c16="http://schemas.microsoft.com/office/drawing/2014/chart" uri="{C3380CC4-5D6E-409C-BE32-E72D297353CC}">
              <c16:uniqueId val="{00000005-C3C8-4D4D-9CDD-A9AD242942D8}"/>
            </c:ext>
          </c:extLst>
        </c:ser>
        <c:ser>
          <c:idx val="3"/>
          <c:order val="6"/>
          <c:tx>
            <c:strRef>
              <c:f>Sheet2!$H$10</c:f>
              <c:strCache>
                <c:ptCount val="1"/>
                <c:pt idx="0">
                  <c:v>Vietnam</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lumMod val="95000"/>
                      </a:schemeClr>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Sheet2!$A$11</c:f>
              <c:strCache>
                <c:ptCount val="1"/>
                <c:pt idx="0">
                  <c:v>Imports of $149B in 2022</c:v>
                </c:pt>
              </c:strCache>
            </c:strRef>
          </c:cat>
          <c:val>
            <c:numRef>
              <c:f>Sheet2!$H$11</c:f>
              <c:numCache>
                <c:formatCode>0.0%</c:formatCode>
                <c:ptCount val="1"/>
                <c:pt idx="0">
                  <c:v>0.13740536562316966</c:v>
                </c:pt>
              </c:numCache>
            </c:numRef>
          </c:val>
          <c:extLst>
            <c:ext xmlns:c16="http://schemas.microsoft.com/office/drawing/2014/chart" uri="{C3380CC4-5D6E-409C-BE32-E72D297353CC}">
              <c16:uniqueId val="{00000006-C3C8-4D4D-9CDD-A9AD242942D8}"/>
            </c:ext>
          </c:extLst>
        </c:ser>
        <c:ser>
          <c:idx val="7"/>
          <c:order val="7"/>
          <c:tx>
            <c:strRef>
              <c:f>Sheet2!$I$10</c:f>
              <c:strCache>
                <c:ptCount val="1"/>
                <c:pt idx="0">
                  <c:v>China</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Sheet2!$A$11</c:f>
              <c:strCache>
                <c:ptCount val="1"/>
                <c:pt idx="0">
                  <c:v>Imports of $149B in 2022</c:v>
                </c:pt>
              </c:strCache>
            </c:strRef>
          </c:cat>
          <c:val>
            <c:numRef>
              <c:f>Sheet2!$I$11</c:f>
              <c:numCache>
                <c:formatCode>0.0%</c:formatCode>
                <c:ptCount val="1"/>
                <c:pt idx="0">
                  <c:v>0.27141156013148376</c:v>
                </c:pt>
              </c:numCache>
            </c:numRef>
          </c:val>
          <c:extLst>
            <c:ext xmlns:c16="http://schemas.microsoft.com/office/drawing/2014/chart" uri="{C3380CC4-5D6E-409C-BE32-E72D297353CC}">
              <c16:uniqueId val="{00000007-C3C8-4D4D-9CDD-A9AD242942D8}"/>
            </c:ext>
          </c:extLst>
        </c:ser>
        <c:dLbls>
          <c:dLblPos val="ctr"/>
          <c:showLegendKey val="0"/>
          <c:showVal val="1"/>
          <c:showCatName val="0"/>
          <c:showSerName val="0"/>
          <c:showPercent val="0"/>
          <c:showBubbleSize val="0"/>
        </c:dLbls>
        <c:gapWidth val="150"/>
        <c:overlap val="100"/>
        <c:axId val="98277719"/>
        <c:axId val="98275919"/>
      </c:barChart>
      <c:catAx>
        <c:axId val="982777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98275919"/>
        <c:crosses val="autoZero"/>
        <c:auto val="1"/>
        <c:lblAlgn val="ctr"/>
        <c:lblOffset val="100"/>
        <c:noMultiLvlLbl val="0"/>
      </c:catAx>
      <c:valAx>
        <c:axId val="98275919"/>
        <c:scaling>
          <c:orientation val="minMax"/>
        </c:scaling>
        <c:delete val="1"/>
        <c:axPos val="l"/>
        <c:numFmt formatCode="0%" sourceLinked="1"/>
        <c:majorTickMark val="none"/>
        <c:minorTickMark val="none"/>
        <c:tickLblPos val="nextTo"/>
        <c:crossAx val="98277719"/>
        <c:crosses val="autoZero"/>
        <c:crossBetween val="between"/>
      </c:valAx>
      <c:spPr>
        <a:noFill/>
        <a:ln>
          <a:noFill/>
        </a:ln>
        <a:effectLst/>
      </c:spPr>
    </c:plotArea>
    <c:legend>
      <c:legendPos val="r"/>
      <c:layout>
        <c:manualLayout>
          <c:xMode val="edge"/>
          <c:yMode val="edge"/>
          <c:x val="0.563923850716744"/>
          <c:y val="0.13438102935494145"/>
          <c:w val="0.41791421237703824"/>
          <c:h val="0.64171508082361617"/>
        </c:manualLayout>
      </c:layout>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256232157403251"/>
          <c:y val="4.1582260174919082E-2"/>
          <c:w val="0.32823301989840448"/>
          <c:h val="0.82954084888552215"/>
        </c:manualLayout>
      </c:layout>
      <c:barChart>
        <c:barDir val="col"/>
        <c:grouping val="stacked"/>
        <c:varyColors val="0"/>
        <c:ser>
          <c:idx val="0"/>
          <c:order val="0"/>
          <c:tx>
            <c:strRef>
              <c:f>Sheet1!$B$1</c:f>
              <c:strCache>
                <c:ptCount val="1"/>
                <c:pt idx="0">
                  <c:v>Other Trade Partners</c:v>
                </c:pt>
              </c:strCache>
            </c:strRef>
          </c:tx>
          <c:spPr>
            <a:solidFill>
              <a:schemeClr val="bg1">
                <a:lumMod val="50000"/>
              </a:schemeClr>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24438197529733277"/>
                      <c:h val="9.2895275413996461E-2"/>
                    </c:manualLayout>
                  </c15:layout>
                </c:ext>
                <c:ext xmlns:c16="http://schemas.microsoft.com/office/drawing/2014/chart" uri="{C3380CC4-5D6E-409C-BE32-E72D297353CC}">
                  <c16:uniqueId val="{00000006-B556-4F20-AE0A-04C06AEF96F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U.S. exports of textiles and apparel, $24.92B in 2022</c:v>
                </c:pt>
              </c:strCache>
            </c:strRef>
          </c:cat>
          <c:val>
            <c:numRef>
              <c:f>Sheet1!$B$2</c:f>
              <c:numCache>
                <c:formatCode>0.00%</c:formatCode>
                <c:ptCount val="1"/>
                <c:pt idx="0">
                  <c:v>0.26800000000000002</c:v>
                </c:pt>
              </c:numCache>
            </c:numRef>
          </c:val>
          <c:extLst>
            <c:ext xmlns:c16="http://schemas.microsoft.com/office/drawing/2014/chart" uri="{C3380CC4-5D6E-409C-BE32-E72D297353CC}">
              <c16:uniqueId val="{00000000-B556-4F20-AE0A-04C06AEF96FC}"/>
            </c:ext>
          </c:extLst>
        </c:ser>
        <c:ser>
          <c:idx val="1"/>
          <c:order val="1"/>
          <c:tx>
            <c:strRef>
              <c:f>Sheet1!$C$1</c:f>
              <c:strCache>
                <c:ptCount val="1"/>
                <c:pt idx="0">
                  <c:v>USMCA</c:v>
                </c:pt>
              </c:strCache>
            </c:strRef>
          </c:tx>
          <c:spPr>
            <a:solidFill>
              <a:schemeClr val="accent1"/>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29285599780149313"/>
                      <c:h val="9.2895275413996461E-2"/>
                    </c:manualLayout>
                  </c15:layout>
                </c:ext>
                <c:ext xmlns:c16="http://schemas.microsoft.com/office/drawing/2014/chart" uri="{C3380CC4-5D6E-409C-BE32-E72D297353CC}">
                  <c16:uniqueId val="{00000007-B556-4F20-AE0A-04C06AEF96F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U.S. exports of textiles and apparel, $24.92B in 2022</c:v>
                </c:pt>
              </c:strCache>
            </c:strRef>
          </c:cat>
          <c:val>
            <c:numRef>
              <c:f>Sheet1!$C$2</c:f>
              <c:numCache>
                <c:formatCode>0.00%</c:formatCode>
                <c:ptCount val="1"/>
                <c:pt idx="0">
                  <c:v>0.51500000000000001</c:v>
                </c:pt>
              </c:numCache>
            </c:numRef>
          </c:val>
          <c:extLst>
            <c:ext xmlns:c16="http://schemas.microsoft.com/office/drawing/2014/chart" uri="{C3380CC4-5D6E-409C-BE32-E72D297353CC}">
              <c16:uniqueId val="{00000003-B556-4F20-AE0A-04C06AEF96FC}"/>
            </c:ext>
          </c:extLst>
        </c:ser>
        <c:ser>
          <c:idx val="2"/>
          <c:order val="2"/>
          <c:tx>
            <c:strRef>
              <c:f>Sheet1!$D$1</c:f>
              <c:strCache>
                <c:ptCount val="1"/>
                <c:pt idx="0">
                  <c:v>West Hem FTA Partners</c:v>
                </c:pt>
              </c:strCache>
            </c:strRef>
          </c:tx>
          <c:spPr>
            <a:solidFill>
              <a:schemeClr val="accent1">
                <a:lumMod val="40000"/>
                <a:lumOff val="60000"/>
              </a:schemeClr>
            </a:solidFill>
            <a:ln>
              <a:noFill/>
            </a:ln>
            <a:effectLst/>
          </c:spPr>
          <c:invertIfNegative val="0"/>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27511450556497047"/>
                      <c:h val="5.044714726845044E-2"/>
                    </c:manualLayout>
                  </c15:layout>
                </c:ext>
                <c:ext xmlns:c16="http://schemas.microsoft.com/office/drawing/2014/chart" uri="{C3380CC4-5D6E-409C-BE32-E72D297353CC}">
                  <c16:uniqueId val="{00000008-B556-4F20-AE0A-04C06AEF96F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U.S. exports of textiles and apparel, $24.92B in 2022</c:v>
                </c:pt>
              </c:strCache>
            </c:strRef>
          </c:cat>
          <c:val>
            <c:numRef>
              <c:f>Sheet1!$D$2</c:f>
              <c:numCache>
                <c:formatCode>0.00%</c:formatCode>
                <c:ptCount val="1"/>
                <c:pt idx="0">
                  <c:v>0.183</c:v>
                </c:pt>
              </c:numCache>
            </c:numRef>
          </c:val>
          <c:extLst>
            <c:ext xmlns:c16="http://schemas.microsoft.com/office/drawing/2014/chart" uri="{C3380CC4-5D6E-409C-BE32-E72D297353CC}">
              <c16:uniqueId val="{00000004-B556-4F20-AE0A-04C06AEF96FC}"/>
            </c:ext>
          </c:extLst>
        </c:ser>
        <c:ser>
          <c:idx val="3"/>
          <c:order val="3"/>
          <c:tx>
            <c:strRef>
              <c:f>Sheet1!$E$1</c:f>
              <c:strCache>
                <c:ptCount val="1"/>
                <c:pt idx="0">
                  <c:v>Non West Hem FTA Partners</c:v>
                </c:pt>
              </c:strCache>
            </c:strRef>
          </c:tx>
          <c:spPr>
            <a:solidFill>
              <a:schemeClr val="accent6"/>
            </a:solidFill>
            <a:ln>
              <a:noFill/>
            </a:ln>
            <a:effectLst/>
          </c:spPr>
          <c:invertIfNegative val="0"/>
          <c:dLbls>
            <c:dLbl>
              <c:idx val="0"/>
              <c:layout>
                <c:manualLayout>
                  <c:x val="2.0098543992717092E-3"/>
                  <c:y val="2.4516217891329796E-4"/>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0.15338271123967626"/>
                      <c:h val="4.8236939098634246E-2"/>
                    </c:manualLayout>
                  </c15:layout>
                </c:ext>
                <c:ext xmlns:c16="http://schemas.microsoft.com/office/drawing/2014/chart" uri="{C3380CC4-5D6E-409C-BE32-E72D297353CC}">
                  <c16:uniqueId val="{00000009-B556-4F20-AE0A-04C06AEF96F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U.S. exports of textiles and apparel, $24.92B in 2022</c:v>
                </c:pt>
              </c:strCache>
            </c:strRef>
          </c:cat>
          <c:val>
            <c:numRef>
              <c:f>Sheet1!$E$2</c:f>
              <c:numCache>
                <c:formatCode>0.00%</c:formatCode>
                <c:ptCount val="1"/>
                <c:pt idx="0">
                  <c:v>3.4000000000000002E-2</c:v>
                </c:pt>
              </c:numCache>
            </c:numRef>
          </c:val>
          <c:extLst>
            <c:ext xmlns:c16="http://schemas.microsoft.com/office/drawing/2014/chart" uri="{C3380CC4-5D6E-409C-BE32-E72D297353CC}">
              <c16:uniqueId val="{00000005-B556-4F20-AE0A-04C06AEF96FC}"/>
            </c:ext>
          </c:extLst>
        </c:ser>
        <c:dLbls>
          <c:dLblPos val="ctr"/>
          <c:showLegendKey val="0"/>
          <c:showVal val="1"/>
          <c:showCatName val="0"/>
          <c:showSerName val="0"/>
          <c:showPercent val="0"/>
          <c:showBubbleSize val="0"/>
        </c:dLbls>
        <c:gapWidth val="150"/>
        <c:overlap val="100"/>
        <c:axId val="1091002936"/>
        <c:axId val="1091004576"/>
      </c:barChart>
      <c:catAx>
        <c:axId val="10910029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1091004576"/>
        <c:crosses val="autoZero"/>
        <c:auto val="1"/>
        <c:lblAlgn val="ctr"/>
        <c:lblOffset val="100"/>
        <c:noMultiLvlLbl val="0"/>
      </c:catAx>
      <c:valAx>
        <c:axId val="1091004576"/>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091002936"/>
        <c:crosses val="autoZero"/>
        <c:crossBetween val="between"/>
      </c:valAx>
      <c:spPr>
        <a:noFill/>
        <a:ln>
          <a:noFill/>
        </a:ln>
        <a:effectLst/>
      </c:spPr>
    </c:plotArea>
    <c:legend>
      <c:legendPos val="b"/>
      <c:layout>
        <c:manualLayout>
          <c:xMode val="edge"/>
          <c:yMode val="edge"/>
          <c:x val="0.57412313657944591"/>
          <c:y val="0.70576094392029942"/>
          <c:w val="0.40763447814010023"/>
          <c:h val="0.235608015976861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60C2724-0EA6-4872-95B3-8AA4169A036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889BF8C0-75FF-4FCD-9831-68C8274E73CB}">
      <dgm:prSet phldrT="[Text]"/>
      <dgm:spPr>
        <a:solidFill>
          <a:srgbClr val="066699"/>
        </a:solidFill>
      </dgm:spPr>
      <dgm:t>
        <a:bodyPr/>
        <a:lstStyle/>
        <a:p>
          <a:pPr algn="ctr"/>
          <a:endParaRPr lang="en-US">
            <a:solidFill>
              <a:srgbClr val="444444"/>
            </a:solidFill>
          </a:endParaRPr>
        </a:p>
      </dgm:t>
    </dgm:pt>
    <dgm:pt modelId="{3B22D646-27AD-449E-9DA8-62571CAA1E0A}" type="parTrans" cxnId="{43081D8C-C2CA-4CA5-8AD4-D9F90ABB586E}">
      <dgm:prSet/>
      <dgm:spPr/>
      <dgm:t>
        <a:bodyPr/>
        <a:lstStyle/>
        <a:p>
          <a:pPr algn="ctr"/>
          <a:endParaRPr lang="en-US">
            <a:solidFill>
              <a:srgbClr val="444444"/>
            </a:solidFill>
          </a:endParaRPr>
        </a:p>
      </dgm:t>
    </dgm:pt>
    <dgm:pt modelId="{08312E50-4FB4-4D06-9F9A-B7505215AE70}" type="sibTrans" cxnId="{43081D8C-C2CA-4CA5-8AD4-D9F90ABB586E}">
      <dgm:prSet/>
      <dgm:spPr/>
      <dgm:t>
        <a:bodyPr/>
        <a:lstStyle/>
        <a:p>
          <a:pPr algn="ctr"/>
          <a:endParaRPr lang="en-US">
            <a:solidFill>
              <a:srgbClr val="444444"/>
            </a:solidFill>
          </a:endParaRPr>
        </a:p>
      </dgm:t>
    </dgm:pt>
    <dgm:pt modelId="{CDD2ECE9-FE2B-422D-B56C-01A3ABF2E2F3}">
      <dgm:prSet phldrT="[Text]" custT="1"/>
      <dgm:spPr/>
      <dgm:t>
        <a:bodyPr/>
        <a:lstStyle/>
        <a:p>
          <a:pPr algn="ctr">
            <a:buNone/>
          </a:pPr>
          <a:r>
            <a:rPr lang="en-US" sz="2000">
              <a:solidFill>
                <a:srgbClr val="444444"/>
              </a:solidFill>
              <a:latin typeface="Calibri" panose="020F0502020204030204" pitchFamily="34" charset="0"/>
              <a:cs typeface="Calibri" panose="020F0502020204030204" pitchFamily="34" charset="0"/>
            </a:rPr>
            <a:t>Administration’s Policy Priorities</a:t>
          </a:r>
        </a:p>
      </dgm:t>
    </dgm:pt>
    <dgm:pt modelId="{DBE8A013-AAB6-4F20-A145-506B8EFAF7EA}" type="parTrans" cxnId="{A5C06CB1-78B8-45F6-9C2A-633498CAD639}">
      <dgm:prSet/>
      <dgm:spPr/>
      <dgm:t>
        <a:bodyPr/>
        <a:lstStyle/>
        <a:p>
          <a:pPr algn="ctr"/>
          <a:endParaRPr lang="en-US">
            <a:solidFill>
              <a:srgbClr val="444444"/>
            </a:solidFill>
          </a:endParaRPr>
        </a:p>
      </dgm:t>
    </dgm:pt>
    <dgm:pt modelId="{40642B82-DF61-43AC-A809-723773C439C8}" type="sibTrans" cxnId="{A5C06CB1-78B8-45F6-9C2A-633498CAD639}">
      <dgm:prSet/>
      <dgm:spPr/>
      <dgm:t>
        <a:bodyPr/>
        <a:lstStyle/>
        <a:p>
          <a:pPr algn="ctr"/>
          <a:endParaRPr lang="en-US">
            <a:solidFill>
              <a:srgbClr val="444444"/>
            </a:solidFill>
          </a:endParaRPr>
        </a:p>
      </dgm:t>
    </dgm:pt>
    <dgm:pt modelId="{FEC66786-8530-4562-A114-CD7B4DB3D875}">
      <dgm:prSet phldrT="[Text]"/>
      <dgm:spPr>
        <a:solidFill>
          <a:srgbClr val="066699"/>
        </a:solidFill>
      </dgm:spPr>
      <dgm:t>
        <a:bodyPr/>
        <a:lstStyle/>
        <a:p>
          <a:pPr algn="ctr"/>
          <a:endParaRPr lang="en-US">
            <a:solidFill>
              <a:srgbClr val="444444"/>
            </a:solidFill>
          </a:endParaRPr>
        </a:p>
      </dgm:t>
    </dgm:pt>
    <dgm:pt modelId="{62CE5601-5E88-4D9B-BEAE-333D96B7EAA3}" type="parTrans" cxnId="{8AF69C63-4D19-43F4-815A-F023ED0BFD90}">
      <dgm:prSet/>
      <dgm:spPr/>
      <dgm:t>
        <a:bodyPr/>
        <a:lstStyle/>
        <a:p>
          <a:pPr algn="ctr"/>
          <a:endParaRPr lang="en-US">
            <a:solidFill>
              <a:srgbClr val="444444"/>
            </a:solidFill>
          </a:endParaRPr>
        </a:p>
      </dgm:t>
    </dgm:pt>
    <dgm:pt modelId="{D37E1185-257E-4C55-AAE2-A51D1C0B13FC}" type="sibTrans" cxnId="{8AF69C63-4D19-43F4-815A-F023ED0BFD90}">
      <dgm:prSet/>
      <dgm:spPr/>
      <dgm:t>
        <a:bodyPr/>
        <a:lstStyle/>
        <a:p>
          <a:pPr algn="ctr"/>
          <a:endParaRPr lang="en-US">
            <a:solidFill>
              <a:srgbClr val="444444"/>
            </a:solidFill>
          </a:endParaRPr>
        </a:p>
      </dgm:t>
    </dgm:pt>
    <dgm:pt modelId="{719038BF-01C9-44B7-BB75-3C73A595E6FD}">
      <dgm:prSet phldrT="[Text]" custT="1"/>
      <dgm:spPr/>
      <dgm:t>
        <a:bodyPr/>
        <a:lstStyle/>
        <a:p>
          <a:pPr algn="ctr">
            <a:buNone/>
          </a:pPr>
          <a:r>
            <a:rPr lang="en-US" sz="2000">
              <a:solidFill>
                <a:srgbClr val="444444"/>
              </a:solidFill>
              <a:latin typeface="Calibri" panose="020F0502020204030204" pitchFamily="34" charset="0"/>
              <a:cs typeface="Calibri" panose="020F0502020204030204" pitchFamily="34" charset="0"/>
            </a:rPr>
            <a:t>Overview of OTEXA</a:t>
          </a:r>
        </a:p>
      </dgm:t>
    </dgm:pt>
    <dgm:pt modelId="{A0383302-C16C-4D4A-A109-194B011AC04E}" type="parTrans" cxnId="{65CAFBF3-C0FE-4AC5-AC1A-ABEE41E3A13C}">
      <dgm:prSet/>
      <dgm:spPr/>
      <dgm:t>
        <a:bodyPr/>
        <a:lstStyle/>
        <a:p>
          <a:pPr algn="ctr"/>
          <a:endParaRPr lang="en-US">
            <a:solidFill>
              <a:srgbClr val="444444"/>
            </a:solidFill>
          </a:endParaRPr>
        </a:p>
      </dgm:t>
    </dgm:pt>
    <dgm:pt modelId="{B0AC1538-C00B-4243-96FB-AE9A336228A1}" type="sibTrans" cxnId="{65CAFBF3-C0FE-4AC5-AC1A-ABEE41E3A13C}">
      <dgm:prSet/>
      <dgm:spPr/>
      <dgm:t>
        <a:bodyPr/>
        <a:lstStyle/>
        <a:p>
          <a:pPr algn="ctr"/>
          <a:endParaRPr lang="en-US">
            <a:solidFill>
              <a:srgbClr val="444444"/>
            </a:solidFill>
          </a:endParaRPr>
        </a:p>
      </dgm:t>
    </dgm:pt>
    <dgm:pt modelId="{9917213F-FB49-45EA-9D4C-790B06DF8CAF}">
      <dgm:prSet phldrT="[Text]"/>
      <dgm:spPr>
        <a:solidFill>
          <a:srgbClr val="066699"/>
        </a:solidFill>
      </dgm:spPr>
      <dgm:t>
        <a:bodyPr/>
        <a:lstStyle/>
        <a:p>
          <a:pPr algn="ctr"/>
          <a:endParaRPr lang="en-US">
            <a:solidFill>
              <a:srgbClr val="444444"/>
            </a:solidFill>
          </a:endParaRPr>
        </a:p>
      </dgm:t>
    </dgm:pt>
    <dgm:pt modelId="{41A122FA-AFDF-4974-A4B5-7BF8815A4A26}" type="parTrans" cxnId="{DC774A09-2D5D-4537-BB68-0598ED7AF02A}">
      <dgm:prSet/>
      <dgm:spPr/>
      <dgm:t>
        <a:bodyPr/>
        <a:lstStyle/>
        <a:p>
          <a:pPr algn="ctr"/>
          <a:endParaRPr lang="en-US">
            <a:solidFill>
              <a:srgbClr val="444444"/>
            </a:solidFill>
          </a:endParaRPr>
        </a:p>
      </dgm:t>
    </dgm:pt>
    <dgm:pt modelId="{784388B4-BDE5-41E5-B9D7-49E67922B338}" type="sibTrans" cxnId="{DC774A09-2D5D-4537-BB68-0598ED7AF02A}">
      <dgm:prSet/>
      <dgm:spPr/>
      <dgm:t>
        <a:bodyPr/>
        <a:lstStyle/>
        <a:p>
          <a:pPr algn="ctr"/>
          <a:endParaRPr lang="en-US">
            <a:solidFill>
              <a:srgbClr val="444444"/>
            </a:solidFill>
          </a:endParaRPr>
        </a:p>
      </dgm:t>
    </dgm:pt>
    <dgm:pt modelId="{B44B7161-FB9F-4B16-9851-2D8C97DF760F}">
      <dgm:prSet phldrT="[Text]" custT="1"/>
      <dgm:spPr/>
      <dgm:t>
        <a:bodyPr/>
        <a:lstStyle/>
        <a:p>
          <a:pPr algn="ctr">
            <a:buNone/>
          </a:pPr>
          <a:r>
            <a:rPr lang="en-US" sz="2000">
              <a:solidFill>
                <a:srgbClr val="444444"/>
              </a:solidFill>
              <a:latin typeface="Calibri" panose="020F0502020204030204" pitchFamily="34" charset="0"/>
              <a:cs typeface="Calibri" panose="020F0502020204030204" pitchFamily="34" charset="0"/>
            </a:rPr>
            <a:t>Textile &amp; Apparel Industry Overview</a:t>
          </a:r>
        </a:p>
      </dgm:t>
    </dgm:pt>
    <dgm:pt modelId="{D533A3CB-90CC-4496-812E-28B9F0B3A7C1}" type="parTrans" cxnId="{AED6E0AD-C878-49F0-9C00-AC0D45BF79FA}">
      <dgm:prSet/>
      <dgm:spPr/>
      <dgm:t>
        <a:bodyPr/>
        <a:lstStyle/>
        <a:p>
          <a:pPr algn="ctr"/>
          <a:endParaRPr lang="en-US">
            <a:solidFill>
              <a:srgbClr val="444444"/>
            </a:solidFill>
          </a:endParaRPr>
        </a:p>
      </dgm:t>
    </dgm:pt>
    <dgm:pt modelId="{D1CE6A3A-8FC9-47FC-A8C9-C2E8037C40AC}" type="sibTrans" cxnId="{AED6E0AD-C878-49F0-9C00-AC0D45BF79FA}">
      <dgm:prSet/>
      <dgm:spPr/>
      <dgm:t>
        <a:bodyPr/>
        <a:lstStyle/>
        <a:p>
          <a:pPr algn="ctr"/>
          <a:endParaRPr lang="en-US">
            <a:solidFill>
              <a:srgbClr val="444444"/>
            </a:solidFill>
          </a:endParaRPr>
        </a:p>
      </dgm:t>
    </dgm:pt>
    <dgm:pt modelId="{68EE4E80-C28D-4918-883C-FFA75C325729}">
      <dgm:prSet/>
      <dgm:spPr>
        <a:solidFill>
          <a:srgbClr val="066699"/>
        </a:solidFill>
      </dgm:spPr>
      <dgm:t>
        <a:bodyPr/>
        <a:lstStyle/>
        <a:p>
          <a:pPr algn="ctr"/>
          <a:endParaRPr lang="en-US">
            <a:solidFill>
              <a:srgbClr val="444444"/>
            </a:solidFill>
          </a:endParaRPr>
        </a:p>
      </dgm:t>
    </dgm:pt>
    <dgm:pt modelId="{FF94BB98-0EDE-4E14-9F18-5F5EA8471311}" type="parTrans" cxnId="{F7AE1818-C063-4494-A18A-B1D2CCB0541D}">
      <dgm:prSet/>
      <dgm:spPr/>
      <dgm:t>
        <a:bodyPr/>
        <a:lstStyle/>
        <a:p>
          <a:pPr algn="ctr"/>
          <a:endParaRPr lang="en-US">
            <a:solidFill>
              <a:srgbClr val="444444"/>
            </a:solidFill>
          </a:endParaRPr>
        </a:p>
      </dgm:t>
    </dgm:pt>
    <dgm:pt modelId="{8C8C19EB-0F6C-4B0B-9773-13A4E3A30F6D}" type="sibTrans" cxnId="{F7AE1818-C063-4494-A18A-B1D2CCB0541D}">
      <dgm:prSet/>
      <dgm:spPr/>
      <dgm:t>
        <a:bodyPr/>
        <a:lstStyle/>
        <a:p>
          <a:pPr algn="ctr"/>
          <a:endParaRPr lang="en-US">
            <a:solidFill>
              <a:srgbClr val="444444"/>
            </a:solidFill>
          </a:endParaRPr>
        </a:p>
      </dgm:t>
    </dgm:pt>
    <dgm:pt modelId="{D3324CC4-7AEC-4119-A7B7-C283D0E4ECDC}">
      <dgm:prSet custT="1"/>
      <dgm:spPr/>
      <dgm:t>
        <a:bodyPr/>
        <a:lstStyle/>
        <a:p>
          <a:pPr algn="ctr">
            <a:buNone/>
          </a:pPr>
          <a:r>
            <a:rPr lang="en-US" sz="2000">
              <a:solidFill>
                <a:srgbClr val="444444"/>
              </a:solidFill>
              <a:latin typeface="Calibri" panose="020F0502020204030204" pitchFamily="34" charset="0"/>
              <a:cs typeface="Calibri" panose="020F0502020204030204" pitchFamily="34" charset="0"/>
            </a:rPr>
            <a:t>Reshoring and Nearshoring</a:t>
          </a:r>
        </a:p>
      </dgm:t>
    </dgm:pt>
    <dgm:pt modelId="{DD70D95E-2A3B-458B-A6E7-E310AADD87EC}" type="parTrans" cxnId="{56E99E14-1713-4167-BE55-2DDEB9C4609F}">
      <dgm:prSet/>
      <dgm:spPr/>
      <dgm:t>
        <a:bodyPr/>
        <a:lstStyle/>
        <a:p>
          <a:pPr algn="ctr"/>
          <a:endParaRPr lang="en-US">
            <a:solidFill>
              <a:srgbClr val="444444"/>
            </a:solidFill>
          </a:endParaRPr>
        </a:p>
      </dgm:t>
    </dgm:pt>
    <dgm:pt modelId="{B347D095-40A5-4502-B4F3-08FF68CFFB4C}" type="sibTrans" cxnId="{56E99E14-1713-4167-BE55-2DDEB9C4609F}">
      <dgm:prSet/>
      <dgm:spPr/>
      <dgm:t>
        <a:bodyPr/>
        <a:lstStyle/>
        <a:p>
          <a:pPr algn="ctr"/>
          <a:endParaRPr lang="en-US">
            <a:solidFill>
              <a:srgbClr val="444444"/>
            </a:solidFill>
          </a:endParaRPr>
        </a:p>
      </dgm:t>
    </dgm:pt>
    <dgm:pt modelId="{A1BC8AEC-4750-4288-90B3-02884BA428FC}" type="pres">
      <dgm:prSet presAssocID="{560C2724-0EA6-4872-95B3-8AA4169A0365}" presName="linearFlow" presStyleCnt="0">
        <dgm:presLayoutVars>
          <dgm:dir/>
          <dgm:animLvl val="lvl"/>
          <dgm:resizeHandles val="exact"/>
        </dgm:presLayoutVars>
      </dgm:prSet>
      <dgm:spPr/>
    </dgm:pt>
    <dgm:pt modelId="{1C5C493A-E8DD-40AA-9EBF-13EA3DA519C5}" type="pres">
      <dgm:prSet presAssocID="{889BF8C0-75FF-4FCD-9831-68C8274E73CB}" presName="composite" presStyleCnt="0"/>
      <dgm:spPr/>
    </dgm:pt>
    <dgm:pt modelId="{F8AE53CA-7F8C-4782-9E91-2ADDD523DD7F}" type="pres">
      <dgm:prSet presAssocID="{889BF8C0-75FF-4FCD-9831-68C8274E73CB}" presName="parentText" presStyleLbl="alignNode1" presStyleIdx="0" presStyleCnt="4">
        <dgm:presLayoutVars>
          <dgm:chMax val="1"/>
          <dgm:bulletEnabled val="1"/>
        </dgm:presLayoutVars>
      </dgm:prSet>
      <dgm:spPr/>
    </dgm:pt>
    <dgm:pt modelId="{9DF6C0A4-EFFD-4FDA-B12C-76D24C1FD726}" type="pres">
      <dgm:prSet presAssocID="{889BF8C0-75FF-4FCD-9831-68C8274E73CB}" presName="descendantText" presStyleLbl="alignAcc1" presStyleIdx="0" presStyleCnt="4">
        <dgm:presLayoutVars>
          <dgm:bulletEnabled val="1"/>
        </dgm:presLayoutVars>
      </dgm:prSet>
      <dgm:spPr/>
    </dgm:pt>
    <dgm:pt modelId="{C31A3E36-41AC-4606-B08B-EB6CE685318A}" type="pres">
      <dgm:prSet presAssocID="{08312E50-4FB4-4D06-9F9A-B7505215AE70}" presName="sp" presStyleCnt="0"/>
      <dgm:spPr/>
    </dgm:pt>
    <dgm:pt modelId="{91FBB758-8AAD-455F-A5C7-D391C82C86D8}" type="pres">
      <dgm:prSet presAssocID="{FEC66786-8530-4562-A114-CD7B4DB3D875}" presName="composite" presStyleCnt="0"/>
      <dgm:spPr/>
    </dgm:pt>
    <dgm:pt modelId="{A3090976-EA4D-4341-8895-27FB999857F2}" type="pres">
      <dgm:prSet presAssocID="{FEC66786-8530-4562-A114-CD7B4DB3D875}" presName="parentText" presStyleLbl="alignNode1" presStyleIdx="1" presStyleCnt="4">
        <dgm:presLayoutVars>
          <dgm:chMax val="1"/>
          <dgm:bulletEnabled val="1"/>
        </dgm:presLayoutVars>
      </dgm:prSet>
      <dgm:spPr/>
    </dgm:pt>
    <dgm:pt modelId="{6D800E78-2967-44DB-A541-B1095588480C}" type="pres">
      <dgm:prSet presAssocID="{FEC66786-8530-4562-A114-CD7B4DB3D875}" presName="descendantText" presStyleLbl="alignAcc1" presStyleIdx="1" presStyleCnt="4" custLinFactNeighborX="1010" custLinFactNeighborY="-1518">
        <dgm:presLayoutVars>
          <dgm:bulletEnabled val="1"/>
        </dgm:presLayoutVars>
      </dgm:prSet>
      <dgm:spPr/>
    </dgm:pt>
    <dgm:pt modelId="{3939EF0E-BE9F-458A-A3D4-A068C978551E}" type="pres">
      <dgm:prSet presAssocID="{D37E1185-257E-4C55-AAE2-A51D1C0B13FC}" presName="sp" presStyleCnt="0"/>
      <dgm:spPr/>
    </dgm:pt>
    <dgm:pt modelId="{C94523D0-7254-43FA-A248-3EDA411450E4}" type="pres">
      <dgm:prSet presAssocID="{9917213F-FB49-45EA-9D4C-790B06DF8CAF}" presName="composite" presStyleCnt="0"/>
      <dgm:spPr/>
    </dgm:pt>
    <dgm:pt modelId="{FE609EAE-D6F8-44C4-8F64-DFBE08005CD4}" type="pres">
      <dgm:prSet presAssocID="{9917213F-FB49-45EA-9D4C-790B06DF8CAF}" presName="parentText" presStyleLbl="alignNode1" presStyleIdx="2" presStyleCnt="4">
        <dgm:presLayoutVars>
          <dgm:chMax val="1"/>
          <dgm:bulletEnabled val="1"/>
        </dgm:presLayoutVars>
      </dgm:prSet>
      <dgm:spPr/>
    </dgm:pt>
    <dgm:pt modelId="{A94A1C31-5119-4B8E-81F5-88EE99EBE8E0}" type="pres">
      <dgm:prSet presAssocID="{9917213F-FB49-45EA-9D4C-790B06DF8CAF}" presName="descendantText" presStyleLbl="alignAcc1" presStyleIdx="2" presStyleCnt="4">
        <dgm:presLayoutVars>
          <dgm:bulletEnabled val="1"/>
        </dgm:presLayoutVars>
      </dgm:prSet>
      <dgm:spPr/>
    </dgm:pt>
    <dgm:pt modelId="{F3AD253B-B7B7-4615-9E6E-13487DE83CCC}" type="pres">
      <dgm:prSet presAssocID="{784388B4-BDE5-41E5-B9D7-49E67922B338}" presName="sp" presStyleCnt="0"/>
      <dgm:spPr/>
    </dgm:pt>
    <dgm:pt modelId="{D48091C1-9E91-496E-988F-789F88BAEBE1}" type="pres">
      <dgm:prSet presAssocID="{68EE4E80-C28D-4918-883C-FFA75C325729}" presName="composite" presStyleCnt="0"/>
      <dgm:spPr/>
    </dgm:pt>
    <dgm:pt modelId="{78122678-9365-46FF-8D57-4CA17545BFDA}" type="pres">
      <dgm:prSet presAssocID="{68EE4E80-C28D-4918-883C-FFA75C325729}" presName="parentText" presStyleLbl="alignNode1" presStyleIdx="3" presStyleCnt="4">
        <dgm:presLayoutVars>
          <dgm:chMax val="1"/>
          <dgm:bulletEnabled val="1"/>
        </dgm:presLayoutVars>
      </dgm:prSet>
      <dgm:spPr/>
    </dgm:pt>
    <dgm:pt modelId="{EC07CF8E-052C-4E59-BB54-A019AD746A99}" type="pres">
      <dgm:prSet presAssocID="{68EE4E80-C28D-4918-883C-FFA75C325729}" presName="descendantText" presStyleLbl="alignAcc1" presStyleIdx="3" presStyleCnt="4">
        <dgm:presLayoutVars>
          <dgm:bulletEnabled val="1"/>
        </dgm:presLayoutVars>
      </dgm:prSet>
      <dgm:spPr/>
    </dgm:pt>
  </dgm:ptLst>
  <dgm:cxnLst>
    <dgm:cxn modelId="{DC774A09-2D5D-4537-BB68-0598ED7AF02A}" srcId="{560C2724-0EA6-4872-95B3-8AA4169A0365}" destId="{9917213F-FB49-45EA-9D4C-790B06DF8CAF}" srcOrd="2" destOrd="0" parTransId="{41A122FA-AFDF-4974-A4B5-7BF8815A4A26}" sibTransId="{784388B4-BDE5-41E5-B9D7-49E67922B338}"/>
    <dgm:cxn modelId="{56E99E14-1713-4167-BE55-2DDEB9C4609F}" srcId="{68EE4E80-C28D-4918-883C-FFA75C325729}" destId="{D3324CC4-7AEC-4119-A7B7-C283D0E4ECDC}" srcOrd="0" destOrd="0" parTransId="{DD70D95E-2A3B-458B-A6E7-E310AADD87EC}" sibTransId="{B347D095-40A5-4502-B4F3-08FF68CFFB4C}"/>
    <dgm:cxn modelId="{F7AE1818-C063-4494-A18A-B1D2CCB0541D}" srcId="{560C2724-0EA6-4872-95B3-8AA4169A0365}" destId="{68EE4E80-C28D-4918-883C-FFA75C325729}" srcOrd="3" destOrd="0" parTransId="{FF94BB98-0EDE-4E14-9F18-5F5EA8471311}" sibTransId="{8C8C19EB-0F6C-4B0B-9773-13A4E3A30F6D}"/>
    <dgm:cxn modelId="{AF5BCB1B-254F-47FF-BE94-84BA2D6A0869}" type="presOf" srcId="{9917213F-FB49-45EA-9D4C-790B06DF8CAF}" destId="{FE609EAE-D6F8-44C4-8F64-DFBE08005CD4}" srcOrd="0" destOrd="0" presId="urn:microsoft.com/office/officeart/2005/8/layout/chevron2"/>
    <dgm:cxn modelId="{03BF1540-430D-4E26-A653-F435997D3999}" type="presOf" srcId="{D3324CC4-7AEC-4119-A7B7-C283D0E4ECDC}" destId="{EC07CF8E-052C-4E59-BB54-A019AD746A99}" srcOrd="0" destOrd="0" presId="urn:microsoft.com/office/officeart/2005/8/layout/chevron2"/>
    <dgm:cxn modelId="{8AF69C63-4D19-43F4-815A-F023ED0BFD90}" srcId="{560C2724-0EA6-4872-95B3-8AA4169A0365}" destId="{FEC66786-8530-4562-A114-CD7B4DB3D875}" srcOrd="1" destOrd="0" parTransId="{62CE5601-5E88-4D9B-BEAE-333D96B7EAA3}" sibTransId="{D37E1185-257E-4C55-AAE2-A51D1C0B13FC}"/>
    <dgm:cxn modelId="{B2A2D267-65B6-4C45-8E1F-8B87E6183CA3}" type="presOf" srcId="{CDD2ECE9-FE2B-422D-B56C-01A3ABF2E2F3}" destId="{9DF6C0A4-EFFD-4FDA-B12C-76D24C1FD726}" srcOrd="0" destOrd="0" presId="urn:microsoft.com/office/officeart/2005/8/layout/chevron2"/>
    <dgm:cxn modelId="{8AB2C049-47E0-443C-84D1-C00FFA8B3343}" type="presOf" srcId="{889BF8C0-75FF-4FCD-9831-68C8274E73CB}" destId="{F8AE53CA-7F8C-4782-9E91-2ADDD523DD7F}" srcOrd="0" destOrd="0" presId="urn:microsoft.com/office/officeart/2005/8/layout/chevron2"/>
    <dgm:cxn modelId="{77A3136F-AFD4-486E-B719-4967CCD0CC7F}" type="presOf" srcId="{B44B7161-FB9F-4B16-9851-2D8C97DF760F}" destId="{A94A1C31-5119-4B8E-81F5-88EE99EBE8E0}" srcOrd="0" destOrd="0" presId="urn:microsoft.com/office/officeart/2005/8/layout/chevron2"/>
    <dgm:cxn modelId="{7917AB57-A9FB-4355-826B-AFA39FAF1359}" type="presOf" srcId="{68EE4E80-C28D-4918-883C-FFA75C325729}" destId="{78122678-9365-46FF-8D57-4CA17545BFDA}" srcOrd="0" destOrd="0" presId="urn:microsoft.com/office/officeart/2005/8/layout/chevron2"/>
    <dgm:cxn modelId="{43081D8C-C2CA-4CA5-8AD4-D9F90ABB586E}" srcId="{560C2724-0EA6-4872-95B3-8AA4169A0365}" destId="{889BF8C0-75FF-4FCD-9831-68C8274E73CB}" srcOrd="0" destOrd="0" parTransId="{3B22D646-27AD-449E-9DA8-62571CAA1E0A}" sibTransId="{08312E50-4FB4-4D06-9F9A-B7505215AE70}"/>
    <dgm:cxn modelId="{AED6E0AD-C878-49F0-9C00-AC0D45BF79FA}" srcId="{9917213F-FB49-45EA-9D4C-790B06DF8CAF}" destId="{B44B7161-FB9F-4B16-9851-2D8C97DF760F}" srcOrd="0" destOrd="0" parTransId="{D533A3CB-90CC-4496-812E-28B9F0B3A7C1}" sibTransId="{D1CE6A3A-8FC9-47FC-A8C9-C2E8037C40AC}"/>
    <dgm:cxn modelId="{FF81A0AE-9A7E-45B5-B084-5C8FB91A7BAC}" type="presOf" srcId="{719038BF-01C9-44B7-BB75-3C73A595E6FD}" destId="{6D800E78-2967-44DB-A541-B1095588480C}" srcOrd="0" destOrd="0" presId="urn:microsoft.com/office/officeart/2005/8/layout/chevron2"/>
    <dgm:cxn modelId="{A5C06CB1-78B8-45F6-9C2A-633498CAD639}" srcId="{889BF8C0-75FF-4FCD-9831-68C8274E73CB}" destId="{CDD2ECE9-FE2B-422D-B56C-01A3ABF2E2F3}" srcOrd="0" destOrd="0" parTransId="{DBE8A013-AAB6-4F20-A145-506B8EFAF7EA}" sibTransId="{40642B82-DF61-43AC-A809-723773C439C8}"/>
    <dgm:cxn modelId="{2F0B15DE-0A54-437A-AE60-BC12CD3D5569}" type="presOf" srcId="{560C2724-0EA6-4872-95B3-8AA4169A0365}" destId="{A1BC8AEC-4750-4288-90B3-02884BA428FC}" srcOrd="0" destOrd="0" presId="urn:microsoft.com/office/officeart/2005/8/layout/chevron2"/>
    <dgm:cxn modelId="{65CAFBF3-C0FE-4AC5-AC1A-ABEE41E3A13C}" srcId="{FEC66786-8530-4562-A114-CD7B4DB3D875}" destId="{719038BF-01C9-44B7-BB75-3C73A595E6FD}" srcOrd="0" destOrd="0" parTransId="{A0383302-C16C-4D4A-A109-194B011AC04E}" sibTransId="{B0AC1538-C00B-4243-96FB-AE9A336228A1}"/>
    <dgm:cxn modelId="{8AF7B9F7-F31E-4AC7-933B-4903ABF0FA83}" type="presOf" srcId="{FEC66786-8530-4562-A114-CD7B4DB3D875}" destId="{A3090976-EA4D-4341-8895-27FB999857F2}" srcOrd="0" destOrd="0" presId="urn:microsoft.com/office/officeart/2005/8/layout/chevron2"/>
    <dgm:cxn modelId="{4D80A703-B4D1-4C4F-A693-A29B8F6E461D}" type="presParOf" srcId="{A1BC8AEC-4750-4288-90B3-02884BA428FC}" destId="{1C5C493A-E8DD-40AA-9EBF-13EA3DA519C5}" srcOrd="0" destOrd="0" presId="urn:microsoft.com/office/officeart/2005/8/layout/chevron2"/>
    <dgm:cxn modelId="{DE42C812-A05A-4486-B9C0-C09CFFCA8BB5}" type="presParOf" srcId="{1C5C493A-E8DD-40AA-9EBF-13EA3DA519C5}" destId="{F8AE53CA-7F8C-4782-9E91-2ADDD523DD7F}" srcOrd="0" destOrd="0" presId="urn:microsoft.com/office/officeart/2005/8/layout/chevron2"/>
    <dgm:cxn modelId="{4DA76216-B3BC-465A-91F2-AAC62F110900}" type="presParOf" srcId="{1C5C493A-E8DD-40AA-9EBF-13EA3DA519C5}" destId="{9DF6C0A4-EFFD-4FDA-B12C-76D24C1FD726}" srcOrd="1" destOrd="0" presId="urn:microsoft.com/office/officeart/2005/8/layout/chevron2"/>
    <dgm:cxn modelId="{0C0CB7F9-C909-426F-8D40-22364CF5E5D0}" type="presParOf" srcId="{A1BC8AEC-4750-4288-90B3-02884BA428FC}" destId="{C31A3E36-41AC-4606-B08B-EB6CE685318A}" srcOrd="1" destOrd="0" presId="urn:microsoft.com/office/officeart/2005/8/layout/chevron2"/>
    <dgm:cxn modelId="{F8472E4D-8338-4B30-9734-EB3531AD8537}" type="presParOf" srcId="{A1BC8AEC-4750-4288-90B3-02884BA428FC}" destId="{91FBB758-8AAD-455F-A5C7-D391C82C86D8}" srcOrd="2" destOrd="0" presId="urn:microsoft.com/office/officeart/2005/8/layout/chevron2"/>
    <dgm:cxn modelId="{05D0041B-CDB9-4C9C-A432-1A365B961D41}" type="presParOf" srcId="{91FBB758-8AAD-455F-A5C7-D391C82C86D8}" destId="{A3090976-EA4D-4341-8895-27FB999857F2}" srcOrd="0" destOrd="0" presId="urn:microsoft.com/office/officeart/2005/8/layout/chevron2"/>
    <dgm:cxn modelId="{CCE27B25-FE25-47A7-AA4F-ACCFFF549341}" type="presParOf" srcId="{91FBB758-8AAD-455F-A5C7-D391C82C86D8}" destId="{6D800E78-2967-44DB-A541-B1095588480C}" srcOrd="1" destOrd="0" presId="urn:microsoft.com/office/officeart/2005/8/layout/chevron2"/>
    <dgm:cxn modelId="{7B1CF596-2D3F-4630-AF75-649EFE79F626}" type="presParOf" srcId="{A1BC8AEC-4750-4288-90B3-02884BA428FC}" destId="{3939EF0E-BE9F-458A-A3D4-A068C978551E}" srcOrd="3" destOrd="0" presId="urn:microsoft.com/office/officeart/2005/8/layout/chevron2"/>
    <dgm:cxn modelId="{7035F5CC-6106-4D2C-9D7C-F262FA683511}" type="presParOf" srcId="{A1BC8AEC-4750-4288-90B3-02884BA428FC}" destId="{C94523D0-7254-43FA-A248-3EDA411450E4}" srcOrd="4" destOrd="0" presId="urn:microsoft.com/office/officeart/2005/8/layout/chevron2"/>
    <dgm:cxn modelId="{623BDF8C-5E33-4894-BD12-66D9E59DB9BE}" type="presParOf" srcId="{C94523D0-7254-43FA-A248-3EDA411450E4}" destId="{FE609EAE-D6F8-44C4-8F64-DFBE08005CD4}" srcOrd="0" destOrd="0" presId="urn:microsoft.com/office/officeart/2005/8/layout/chevron2"/>
    <dgm:cxn modelId="{B5456EEA-EA74-47B3-B277-0594D03FA45A}" type="presParOf" srcId="{C94523D0-7254-43FA-A248-3EDA411450E4}" destId="{A94A1C31-5119-4B8E-81F5-88EE99EBE8E0}" srcOrd="1" destOrd="0" presId="urn:microsoft.com/office/officeart/2005/8/layout/chevron2"/>
    <dgm:cxn modelId="{1772333E-59BB-4CF7-9FC2-44DEA84E8903}" type="presParOf" srcId="{A1BC8AEC-4750-4288-90B3-02884BA428FC}" destId="{F3AD253B-B7B7-4615-9E6E-13487DE83CCC}" srcOrd="5" destOrd="0" presId="urn:microsoft.com/office/officeart/2005/8/layout/chevron2"/>
    <dgm:cxn modelId="{125FCC11-91DB-499F-A46B-0D867C63500C}" type="presParOf" srcId="{A1BC8AEC-4750-4288-90B3-02884BA428FC}" destId="{D48091C1-9E91-496E-988F-789F88BAEBE1}" srcOrd="6" destOrd="0" presId="urn:microsoft.com/office/officeart/2005/8/layout/chevron2"/>
    <dgm:cxn modelId="{60A5CA36-B838-40DC-B823-A16B0D357A96}" type="presParOf" srcId="{D48091C1-9E91-496E-988F-789F88BAEBE1}" destId="{78122678-9365-46FF-8D57-4CA17545BFDA}" srcOrd="0" destOrd="0" presId="urn:microsoft.com/office/officeart/2005/8/layout/chevron2"/>
    <dgm:cxn modelId="{946DCE7D-FDD3-4D68-8DC4-1E9A817D0FDB}" type="presParOf" srcId="{D48091C1-9E91-496E-988F-789F88BAEBE1}" destId="{EC07CF8E-052C-4E59-BB54-A019AD746A99}"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17FEB4D-895D-4965-B4D7-A33A4B9DF57E}" type="doc">
      <dgm:prSet loTypeId="urn:microsoft.com/office/officeart/2005/8/layout/cycle6" loCatId="cycle" qsTypeId="urn:microsoft.com/office/officeart/2005/8/quickstyle/simple2" qsCatId="simple" csTypeId="urn:microsoft.com/office/officeart/2005/8/colors/accent1_1" csCatId="accent1" phldr="1"/>
      <dgm:spPr/>
      <dgm:t>
        <a:bodyPr/>
        <a:lstStyle/>
        <a:p>
          <a:endParaRPr lang="en-US"/>
        </a:p>
      </dgm:t>
    </dgm:pt>
    <dgm:pt modelId="{1F63DC5F-44A4-4D1A-B410-5ED0DD7A18AB}">
      <dgm:prSet phldrT="[Text]" custT="1"/>
      <dgm:spPr>
        <a:ln>
          <a:solidFill>
            <a:srgbClr val="066699"/>
          </a:solidFill>
        </a:ln>
      </dgm:spPr>
      <dgm:t>
        <a:bodyPr/>
        <a:lstStyle/>
        <a:p>
          <a:r>
            <a:rPr lang="en-US" sz="1800">
              <a:latin typeface="Calibri" panose="020F0502020204030204" pitchFamily="34" charset="0"/>
              <a:cs typeface="Calibri" panose="020F0502020204030204" pitchFamily="34" charset="0"/>
            </a:rPr>
            <a:t>COVID-19</a:t>
          </a:r>
        </a:p>
      </dgm:t>
    </dgm:pt>
    <dgm:pt modelId="{D607A2FC-628D-40B0-8F18-5CA1ECFA41EB}" type="parTrans" cxnId="{99DAF54D-87B6-4FD4-ACE7-13CAC4BD1825}">
      <dgm:prSet/>
      <dgm:spPr/>
      <dgm:t>
        <a:bodyPr/>
        <a:lstStyle/>
        <a:p>
          <a:endParaRPr lang="en-US" sz="1800">
            <a:latin typeface="Calibri" panose="020F0502020204030204" pitchFamily="34" charset="0"/>
            <a:cs typeface="Calibri" panose="020F0502020204030204" pitchFamily="34" charset="0"/>
          </a:endParaRPr>
        </a:p>
      </dgm:t>
    </dgm:pt>
    <dgm:pt modelId="{06EE862C-D840-4348-A613-1EEB2B7B6655}" type="sibTrans" cxnId="{99DAF54D-87B6-4FD4-ACE7-13CAC4BD1825}">
      <dgm:prSet/>
      <dgm:spPr/>
      <dgm:t>
        <a:bodyPr/>
        <a:lstStyle/>
        <a:p>
          <a:endParaRPr lang="en-US" sz="1800">
            <a:latin typeface="Calibri" panose="020F0502020204030204" pitchFamily="34" charset="0"/>
            <a:cs typeface="Calibri" panose="020F0502020204030204" pitchFamily="34" charset="0"/>
          </a:endParaRPr>
        </a:p>
      </dgm:t>
    </dgm:pt>
    <dgm:pt modelId="{BBDB6A08-0F90-46CA-87E6-9033829BE063}">
      <dgm:prSet phldrT="[Text]" custT="1"/>
      <dgm:spPr>
        <a:ln>
          <a:solidFill>
            <a:srgbClr val="066699"/>
          </a:solidFill>
        </a:ln>
      </dgm:spPr>
      <dgm:t>
        <a:bodyPr/>
        <a:lstStyle/>
        <a:p>
          <a:r>
            <a:rPr lang="en-US" sz="1800">
              <a:latin typeface="Calibri" panose="020F0502020204030204" pitchFamily="34" charset="0"/>
              <a:cs typeface="Calibri" panose="020F0502020204030204" pitchFamily="34" charset="0"/>
            </a:rPr>
            <a:t>Political Instability</a:t>
          </a:r>
        </a:p>
      </dgm:t>
    </dgm:pt>
    <dgm:pt modelId="{9456D0CE-59F1-4543-AF85-E907BA7B3CD8}" type="parTrans" cxnId="{16644B39-52FC-45CE-9DE2-0B3D597CB74B}">
      <dgm:prSet/>
      <dgm:spPr/>
      <dgm:t>
        <a:bodyPr/>
        <a:lstStyle/>
        <a:p>
          <a:endParaRPr lang="en-US" sz="1800">
            <a:latin typeface="Calibri" panose="020F0502020204030204" pitchFamily="34" charset="0"/>
            <a:cs typeface="Calibri" panose="020F0502020204030204" pitchFamily="34" charset="0"/>
          </a:endParaRPr>
        </a:p>
      </dgm:t>
    </dgm:pt>
    <dgm:pt modelId="{A26D9EC5-6F42-44F2-AC4D-8EBC7679DDA7}" type="sibTrans" cxnId="{16644B39-52FC-45CE-9DE2-0B3D597CB74B}">
      <dgm:prSet/>
      <dgm:spPr/>
      <dgm:t>
        <a:bodyPr/>
        <a:lstStyle/>
        <a:p>
          <a:endParaRPr lang="en-US" sz="1800">
            <a:latin typeface="Calibri" panose="020F0502020204030204" pitchFamily="34" charset="0"/>
            <a:cs typeface="Calibri" panose="020F0502020204030204" pitchFamily="34" charset="0"/>
          </a:endParaRPr>
        </a:p>
      </dgm:t>
    </dgm:pt>
    <dgm:pt modelId="{45DD80D9-A9AD-485D-B5A1-AA838298D419}">
      <dgm:prSet phldrT="[Text]" custT="1"/>
      <dgm:spPr>
        <a:ln>
          <a:solidFill>
            <a:srgbClr val="066699"/>
          </a:solidFill>
        </a:ln>
      </dgm:spPr>
      <dgm:t>
        <a:bodyPr/>
        <a:lstStyle/>
        <a:p>
          <a:r>
            <a:rPr lang="en-US" sz="1800">
              <a:latin typeface="Calibri" panose="020F0502020204030204" pitchFamily="34" charset="0"/>
              <a:cs typeface="Calibri" panose="020F0502020204030204" pitchFamily="34" charset="0"/>
            </a:rPr>
            <a:t>Energy &amp; Climate Change</a:t>
          </a:r>
        </a:p>
      </dgm:t>
    </dgm:pt>
    <dgm:pt modelId="{2647D136-4777-470F-BA8D-056CA94570B0}" type="parTrans" cxnId="{D42D1756-24D4-4694-8FEB-CD10A69C55A1}">
      <dgm:prSet/>
      <dgm:spPr/>
      <dgm:t>
        <a:bodyPr/>
        <a:lstStyle/>
        <a:p>
          <a:endParaRPr lang="en-US" sz="1800">
            <a:latin typeface="Calibri" panose="020F0502020204030204" pitchFamily="34" charset="0"/>
            <a:cs typeface="Calibri" panose="020F0502020204030204" pitchFamily="34" charset="0"/>
          </a:endParaRPr>
        </a:p>
      </dgm:t>
    </dgm:pt>
    <dgm:pt modelId="{247AEC36-8442-47EE-89FF-E4ADEB5411B1}" type="sibTrans" cxnId="{D42D1756-24D4-4694-8FEB-CD10A69C55A1}">
      <dgm:prSet/>
      <dgm:spPr/>
      <dgm:t>
        <a:bodyPr/>
        <a:lstStyle/>
        <a:p>
          <a:endParaRPr lang="en-US" sz="1800">
            <a:latin typeface="Calibri" panose="020F0502020204030204" pitchFamily="34" charset="0"/>
            <a:cs typeface="Calibri" panose="020F0502020204030204" pitchFamily="34" charset="0"/>
          </a:endParaRPr>
        </a:p>
      </dgm:t>
    </dgm:pt>
    <dgm:pt modelId="{E32E305C-00B7-40AD-AAE0-AEE785FE877F}">
      <dgm:prSet phldrT="[Text]" custT="1"/>
      <dgm:spPr>
        <a:ln>
          <a:solidFill>
            <a:srgbClr val="066699"/>
          </a:solidFill>
        </a:ln>
      </dgm:spPr>
      <dgm:t>
        <a:bodyPr/>
        <a:lstStyle/>
        <a:p>
          <a:r>
            <a:rPr lang="en-US" sz="1800">
              <a:latin typeface="Calibri" panose="020F0502020204030204" pitchFamily="34" charset="0"/>
              <a:cs typeface="Calibri" panose="020F0502020204030204" pitchFamily="34" charset="0"/>
            </a:rPr>
            <a:t>Labor and Intellectual Property Rights</a:t>
          </a:r>
        </a:p>
      </dgm:t>
    </dgm:pt>
    <dgm:pt modelId="{C7844713-33C6-4266-A6B7-F6906810FDC5}" type="parTrans" cxnId="{9EC530C5-71D0-4240-9F4A-F0E2387719A6}">
      <dgm:prSet/>
      <dgm:spPr/>
      <dgm:t>
        <a:bodyPr/>
        <a:lstStyle/>
        <a:p>
          <a:endParaRPr lang="en-US" sz="1800">
            <a:latin typeface="Calibri" panose="020F0502020204030204" pitchFamily="34" charset="0"/>
            <a:cs typeface="Calibri" panose="020F0502020204030204" pitchFamily="34" charset="0"/>
          </a:endParaRPr>
        </a:p>
      </dgm:t>
    </dgm:pt>
    <dgm:pt modelId="{DB32C504-453F-4847-8E5B-F53BA94350F9}" type="sibTrans" cxnId="{9EC530C5-71D0-4240-9F4A-F0E2387719A6}">
      <dgm:prSet/>
      <dgm:spPr/>
      <dgm:t>
        <a:bodyPr/>
        <a:lstStyle/>
        <a:p>
          <a:endParaRPr lang="en-US" sz="1800">
            <a:latin typeface="Calibri" panose="020F0502020204030204" pitchFamily="34" charset="0"/>
            <a:cs typeface="Calibri" panose="020F0502020204030204" pitchFamily="34" charset="0"/>
          </a:endParaRPr>
        </a:p>
      </dgm:t>
    </dgm:pt>
    <dgm:pt modelId="{B7EA3866-899A-49FE-B057-C01F945006E5}">
      <dgm:prSet phldrT="[Text]" custT="1"/>
      <dgm:spPr>
        <a:ln>
          <a:solidFill>
            <a:srgbClr val="066699"/>
          </a:solidFill>
        </a:ln>
      </dgm:spPr>
      <dgm:t>
        <a:bodyPr/>
        <a:lstStyle/>
        <a:p>
          <a:r>
            <a:rPr lang="en-US" sz="1800">
              <a:latin typeface="Calibri" panose="020F0502020204030204" pitchFamily="34" charset="0"/>
              <a:cs typeface="Calibri" panose="020F0502020204030204" pitchFamily="34" charset="0"/>
            </a:rPr>
            <a:t>Economic Concerns</a:t>
          </a:r>
        </a:p>
      </dgm:t>
    </dgm:pt>
    <dgm:pt modelId="{7E6E9569-00DE-40F5-AF7E-9C108C2225AE}" type="parTrans" cxnId="{A0063599-9019-4943-9C77-157B4ED02360}">
      <dgm:prSet/>
      <dgm:spPr/>
      <dgm:t>
        <a:bodyPr/>
        <a:lstStyle/>
        <a:p>
          <a:endParaRPr lang="en-US" sz="1800">
            <a:latin typeface="Calibri" panose="020F0502020204030204" pitchFamily="34" charset="0"/>
            <a:cs typeface="Calibri" panose="020F0502020204030204" pitchFamily="34" charset="0"/>
          </a:endParaRPr>
        </a:p>
      </dgm:t>
    </dgm:pt>
    <dgm:pt modelId="{2FF05A02-4DB6-40EF-BFC7-6D428531A190}" type="sibTrans" cxnId="{A0063599-9019-4943-9C77-157B4ED02360}">
      <dgm:prSet/>
      <dgm:spPr/>
      <dgm:t>
        <a:bodyPr/>
        <a:lstStyle/>
        <a:p>
          <a:endParaRPr lang="en-US" sz="1800">
            <a:latin typeface="Calibri" panose="020F0502020204030204" pitchFamily="34" charset="0"/>
            <a:cs typeface="Calibri" panose="020F0502020204030204" pitchFamily="34" charset="0"/>
          </a:endParaRPr>
        </a:p>
      </dgm:t>
    </dgm:pt>
    <dgm:pt modelId="{079E6996-0DE0-4CE2-BF64-66B4C672EEF0}">
      <dgm:prSet custT="1"/>
      <dgm:spPr>
        <a:ln>
          <a:solidFill>
            <a:srgbClr val="066699"/>
          </a:solidFill>
        </a:ln>
      </dgm:spPr>
      <dgm:t>
        <a:bodyPr/>
        <a:lstStyle/>
        <a:p>
          <a:r>
            <a:rPr lang="en-US" sz="1800">
              <a:latin typeface="Calibri" panose="020F0502020204030204" pitchFamily="34" charset="0"/>
              <a:cs typeface="Calibri" panose="020F0502020204030204" pitchFamily="34" charset="0"/>
            </a:rPr>
            <a:t>Legislation Pressure</a:t>
          </a:r>
        </a:p>
      </dgm:t>
    </dgm:pt>
    <dgm:pt modelId="{0F9AD0DC-35CD-4E06-B5AD-269F1FB7B7CA}" type="parTrans" cxnId="{F6CA06CD-5549-4240-ABB4-9F21E738E3C0}">
      <dgm:prSet/>
      <dgm:spPr/>
      <dgm:t>
        <a:bodyPr/>
        <a:lstStyle/>
        <a:p>
          <a:endParaRPr lang="en-US" sz="1800">
            <a:latin typeface="Calibri" panose="020F0502020204030204" pitchFamily="34" charset="0"/>
            <a:cs typeface="Calibri" panose="020F0502020204030204" pitchFamily="34" charset="0"/>
          </a:endParaRPr>
        </a:p>
      </dgm:t>
    </dgm:pt>
    <dgm:pt modelId="{FC4E4F61-2D11-49B9-8DA2-615A5653177F}" type="sibTrans" cxnId="{F6CA06CD-5549-4240-ABB4-9F21E738E3C0}">
      <dgm:prSet/>
      <dgm:spPr/>
      <dgm:t>
        <a:bodyPr/>
        <a:lstStyle/>
        <a:p>
          <a:endParaRPr lang="en-US" sz="1800">
            <a:latin typeface="Calibri" panose="020F0502020204030204" pitchFamily="34" charset="0"/>
            <a:cs typeface="Calibri" panose="020F0502020204030204" pitchFamily="34" charset="0"/>
          </a:endParaRPr>
        </a:p>
      </dgm:t>
    </dgm:pt>
    <dgm:pt modelId="{CD203390-B4D8-4E38-86DB-225F5355FD87}" type="pres">
      <dgm:prSet presAssocID="{217FEB4D-895D-4965-B4D7-A33A4B9DF57E}" presName="cycle" presStyleCnt="0">
        <dgm:presLayoutVars>
          <dgm:dir/>
          <dgm:resizeHandles val="exact"/>
        </dgm:presLayoutVars>
      </dgm:prSet>
      <dgm:spPr/>
    </dgm:pt>
    <dgm:pt modelId="{EB0E8C43-7BB7-4D4B-B04B-007C9FE3816A}" type="pres">
      <dgm:prSet presAssocID="{1F63DC5F-44A4-4D1A-B410-5ED0DD7A18AB}" presName="node" presStyleLbl="node1" presStyleIdx="0" presStyleCnt="6" custScaleY="76225">
        <dgm:presLayoutVars>
          <dgm:bulletEnabled val="1"/>
        </dgm:presLayoutVars>
      </dgm:prSet>
      <dgm:spPr/>
    </dgm:pt>
    <dgm:pt modelId="{6E28A6A6-15B9-4DF5-9F6E-E800D14E0EE0}" type="pres">
      <dgm:prSet presAssocID="{1F63DC5F-44A4-4D1A-B410-5ED0DD7A18AB}" presName="spNode" presStyleCnt="0"/>
      <dgm:spPr/>
    </dgm:pt>
    <dgm:pt modelId="{13E31751-4CD1-4494-AFAF-D2086E277CF3}" type="pres">
      <dgm:prSet presAssocID="{06EE862C-D840-4348-A613-1EEB2B7B6655}" presName="sibTrans" presStyleLbl="sibTrans1D1" presStyleIdx="0" presStyleCnt="6"/>
      <dgm:spPr/>
    </dgm:pt>
    <dgm:pt modelId="{BE4517F1-4C07-42EE-9F9F-2DEC5D32CE83}" type="pres">
      <dgm:prSet presAssocID="{BBDB6A08-0F90-46CA-87E6-9033829BE063}" presName="node" presStyleLbl="node1" presStyleIdx="1" presStyleCnt="6" custScaleY="74413">
        <dgm:presLayoutVars>
          <dgm:bulletEnabled val="1"/>
        </dgm:presLayoutVars>
      </dgm:prSet>
      <dgm:spPr/>
    </dgm:pt>
    <dgm:pt modelId="{FF65BDDB-6486-47AD-B4ED-BFF0D3A4BB53}" type="pres">
      <dgm:prSet presAssocID="{BBDB6A08-0F90-46CA-87E6-9033829BE063}" presName="spNode" presStyleCnt="0"/>
      <dgm:spPr/>
    </dgm:pt>
    <dgm:pt modelId="{2885582E-7A08-4FFC-A7D0-1A22DCFF3C32}" type="pres">
      <dgm:prSet presAssocID="{A26D9EC5-6F42-44F2-AC4D-8EBC7679DDA7}" presName="sibTrans" presStyleLbl="sibTrans1D1" presStyleIdx="1" presStyleCnt="6"/>
      <dgm:spPr/>
    </dgm:pt>
    <dgm:pt modelId="{F816743B-BA65-4236-8781-3F5CE8736BA9}" type="pres">
      <dgm:prSet presAssocID="{45DD80D9-A9AD-485D-B5A1-AA838298D419}" presName="node" presStyleLbl="node1" presStyleIdx="2" presStyleCnt="6" custScaleX="127185" custScaleY="76224">
        <dgm:presLayoutVars>
          <dgm:bulletEnabled val="1"/>
        </dgm:presLayoutVars>
      </dgm:prSet>
      <dgm:spPr/>
    </dgm:pt>
    <dgm:pt modelId="{D21ECC86-8C7F-493D-A0A4-9529FE02AB27}" type="pres">
      <dgm:prSet presAssocID="{45DD80D9-A9AD-485D-B5A1-AA838298D419}" presName="spNode" presStyleCnt="0"/>
      <dgm:spPr/>
    </dgm:pt>
    <dgm:pt modelId="{3F7370E8-34DC-451B-A08E-B5F4CC03B70C}" type="pres">
      <dgm:prSet presAssocID="{247AEC36-8442-47EE-89FF-E4ADEB5411B1}" presName="sibTrans" presStyleLbl="sibTrans1D1" presStyleIdx="2" presStyleCnt="6"/>
      <dgm:spPr/>
    </dgm:pt>
    <dgm:pt modelId="{2BA9BE01-B0A9-4B68-A6AB-BA857AC274B9}" type="pres">
      <dgm:prSet presAssocID="{E32E305C-00B7-40AD-AAE0-AEE785FE877F}" presName="node" presStyleLbl="node1" presStyleIdx="3" presStyleCnt="6" custScaleX="164023" custScaleY="66280">
        <dgm:presLayoutVars>
          <dgm:bulletEnabled val="1"/>
        </dgm:presLayoutVars>
      </dgm:prSet>
      <dgm:spPr/>
    </dgm:pt>
    <dgm:pt modelId="{64DE20C9-86F4-4FB2-9995-37D41010E1D9}" type="pres">
      <dgm:prSet presAssocID="{E32E305C-00B7-40AD-AAE0-AEE785FE877F}" presName="spNode" presStyleCnt="0"/>
      <dgm:spPr/>
    </dgm:pt>
    <dgm:pt modelId="{CF133141-1163-4981-A575-98DB82D9EDA8}" type="pres">
      <dgm:prSet presAssocID="{DB32C504-453F-4847-8E5B-F53BA94350F9}" presName="sibTrans" presStyleLbl="sibTrans1D1" presStyleIdx="3" presStyleCnt="6"/>
      <dgm:spPr/>
    </dgm:pt>
    <dgm:pt modelId="{80DAD5C8-FF4B-4A00-BFDF-FFE6F38EDE54}" type="pres">
      <dgm:prSet presAssocID="{B7EA3866-899A-49FE-B057-C01F945006E5}" presName="node" presStyleLbl="node1" presStyleIdx="4" presStyleCnt="6" custScaleX="103844" custScaleY="61823">
        <dgm:presLayoutVars>
          <dgm:bulletEnabled val="1"/>
        </dgm:presLayoutVars>
      </dgm:prSet>
      <dgm:spPr/>
    </dgm:pt>
    <dgm:pt modelId="{037C60ED-832E-47D0-B12F-3A8EC7793531}" type="pres">
      <dgm:prSet presAssocID="{B7EA3866-899A-49FE-B057-C01F945006E5}" presName="spNode" presStyleCnt="0"/>
      <dgm:spPr/>
    </dgm:pt>
    <dgm:pt modelId="{84C65D76-6F81-4510-B0D1-1C637F37C414}" type="pres">
      <dgm:prSet presAssocID="{2FF05A02-4DB6-40EF-BFC7-6D428531A190}" presName="sibTrans" presStyleLbl="sibTrans1D1" presStyleIdx="4" presStyleCnt="6"/>
      <dgm:spPr/>
    </dgm:pt>
    <dgm:pt modelId="{AF04D888-11FF-4183-9785-9617AEA00AE0}" type="pres">
      <dgm:prSet presAssocID="{079E6996-0DE0-4CE2-BF64-66B4C672EEF0}" presName="node" presStyleLbl="node1" presStyleIdx="5" presStyleCnt="6" custScaleY="70881">
        <dgm:presLayoutVars>
          <dgm:bulletEnabled val="1"/>
        </dgm:presLayoutVars>
      </dgm:prSet>
      <dgm:spPr/>
    </dgm:pt>
    <dgm:pt modelId="{4701B8DB-B9F8-46D4-B291-762B4982974E}" type="pres">
      <dgm:prSet presAssocID="{079E6996-0DE0-4CE2-BF64-66B4C672EEF0}" presName="spNode" presStyleCnt="0"/>
      <dgm:spPr/>
    </dgm:pt>
    <dgm:pt modelId="{2288F1CE-5B1E-4375-8038-291525073CF0}" type="pres">
      <dgm:prSet presAssocID="{FC4E4F61-2D11-49B9-8DA2-615A5653177F}" presName="sibTrans" presStyleLbl="sibTrans1D1" presStyleIdx="5" presStyleCnt="6"/>
      <dgm:spPr/>
    </dgm:pt>
  </dgm:ptLst>
  <dgm:cxnLst>
    <dgm:cxn modelId="{3E93750D-AD6B-42A5-820A-1A554049A5F4}" type="presOf" srcId="{079E6996-0DE0-4CE2-BF64-66B4C672EEF0}" destId="{AF04D888-11FF-4183-9785-9617AEA00AE0}" srcOrd="0" destOrd="0" presId="urn:microsoft.com/office/officeart/2005/8/layout/cycle6"/>
    <dgm:cxn modelId="{652A3A0F-142B-4AC7-9C68-C8D8A54FE336}" type="presOf" srcId="{B7EA3866-899A-49FE-B057-C01F945006E5}" destId="{80DAD5C8-FF4B-4A00-BFDF-FFE6F38EDE54}" srcOrd="0" destOrd="0" presId="urn:microsoft.com/office/officeart/2005/8/layout/cycle6"/>
    <dgm:cxn modelId="{BF3FF419-09BD-4A7C-9E91-D1348295CF0C}" type="presOf" srcId="{217FEB4D-895D-4965-B4D7-A33A4B9DF57E}" destId="{CD203390-B4D8-4E38-86DB-225F5355FD87}" srcOrd="0" destOrd="0" presId="urn:microsoft.com/office/officeart/2005/8/layout/cycle6"/>
    <dgm:cxn modelId="{05BE4C22-1AB8-492F-8FD0-0E25272C1FC0}" type="presOf" srcId="{45DD80D9-A9AD-485D-B5A1-AA838298D419}" destId="{F816743B-BA65-4236-8781-3F5CE8736BA9}" srcOrd="0" destOrd="0" presId="urn:microsoft.com/office/officeart/2005/8/layout/cycle6"/>
    <dgm:cxn modelId="{16644B39-52FC-45CE-9DE2-0B3D597CB74B}" srcId="{217FEB4D-895D-4965-B4D7-A33A4B9DF57E}" destId="{BBDB6A08-0F90-46CA-87E6-9033829BE063}" srcOrd="1" destOrd="0" parTransId="{9456D0CE-59F1-4543-AF85-E907BA7B3CD8}" sibTransId="{A26D9EC5-6F42-44F2-AC4D-8EBC7679DDA7}"/>
    <dgm:cxn modelId="{9EC70664-6E1A-4243-9DC8-16CD24A95E16}" type="presOf" srcId="{06EE862C-D840-4348-A613-1EEB2B7B6655}" destId="{13E31751-4CD1-4494-AFAF-D2086E277CF3}" srcOrd="0" destOrd="0" presId="urn:microsoft.com/office/officeart/2005/8/layout/cycle6"/>
    <dgm:cxn modelId="{0E22EE46-2CD4-42B9-B8C5-4BBEC9CD19C2}" type="presOf" srcId="{A26D9EC5-6F42-44F2-AC4D-8EBC7679DDA7}" destId="{2885582E-7A08-4FFC-A7D0-1A22DCFF3C32}" srcOrd="0" destOrd="0" presId="urn:microsoft.com/office/officeart/2005/8/layout/cycle6"/>
    <dgm:cxn modelId="{99DAF54D-87B6-4FD4-ACE7-13CAC4BD1825}" srcId="{217FEB4D-895D-4965-B4D7-A33A4B9DF57E}" destId="{1F63DC5F-44A4-4D1A-B410-5ED0DD7A18AB}" srcOrd="0" destOrd="0" parTransId="{D607A2FC-628D-40B0-8F18-5CA1ECFA41EB}" sibTransId="{06EE862C-D840-4348-A613-1EEB2B7B6655}"/>
    <dgm:cxn modelId="{2593D36F-B755-4A10-BB9F-8E9FD77859AC}" type="presOf" srcId="{FC4E4F61-2D11-49B9-8DA2-615A5653177F}" destId="{2288F1CE-5B1E-4375-8038-291525073CF0}" srcOrd="0" destOrd="0" presId="urn:microsoft.com/office/officeart/2005/8/layout/cycle6"/>
    <dgm:cxn modelId="{F7822450-C672-4586-B0BB-69EAB1C940B7}" type="presOf" srcId="{1F63DC5F-44A4-4D1A-B410-5ED0DD7A18AB}" destId="{EB0E8C43-7BB7-4D4B-B04B-007C9FE3816A}" srcOrd="0" destOrd="0" presId="urn:microsoft.com/office/officeart/2005/8/layout/cycle6"/>
    <dgm:cxn modelId="{D42D1756-24D4-4694-8FEB-CD10A69C55A1}" srcId="{217FEB4D-895D-4965-B4D7-A33A4B9DF57E}" destId="{45DD80D9-A9AD-485D-B5A1-AA838298D419}" srcOrd="2" destOrd="0" parTransId="{2647D136-4777-470F-BA8D-056CA94570B0}" sibTransId="{247AEC36-8442-47EE-89FF-E4ADEB5411B1}"/>
    <dgm:cxn modelId="{D0C08A81-9389-4FA9-BF1F-BDA7E3B5D8D1}" type="presOf" srcId="{247AEC36-8442-47EE-89FF-E4ADEB5411B1}" destId="{3F7370E8-34DC-451B-A08E-B5F4CC03B70C}" srcOrd="0" destOrd="0" presId="urn:microsoft.com/office/officeart/2005/8/layout/cycle6"/>
    <dgm:cxn modelId="{9E49F891-683F-4F5F-8BC9-54803BF78D0E}" type="presOf" srcId="{E32E305C-00B7-40AD-AAE0-AEE785FE877F}" destId="{2BA9BE01-B0A9-4B68-A6AB-BA857AC274B9}" srcOrd="0" destOrd="0" presId="urn:microsoft.com/office/officeart/2005/8/layout/cycle6"/>
    <dgm:cxn modelId="{A0063599-9019-4943-9C77-157B4ED02360}" srcId="{217FEB4D-895D-4965-B4D7-A33A4B9DF57E}" destId="{B7EA3866-899A-49FE-B057-C01F945006E5}" srcOrd="4" destOrd="0" parTransId="{7E6E9569-00DE-40F5-AF7E-9C108C2225AE}" sibTransId="{2FF05A02-4DB6-40EF-BFC7-6D428531A190}"/>
    <dgm:cxn modelId="{233621A5-DADF-459D-AB72-F9E07C50BAB6}" type="presOf" srcId="{DB32C504-453F-4847-8E5B-F53BA94350F9}" destId="{CF133141-1163-4981-A575-98DB82D9EDA8}" srcOrd="0" destOrd="0" presId="urn:microsoft.com/office/officeart/2005/8/layout/cycle6"/>
    <dgm:cxn modelId="{9EC530C5-71D0-4240-9F4A-F0E2387719A6}" srcId="{217FEB4D-895D-4965-B4D7-A33A4B9DF57E}" destId="{E32E305C-00B7-40AD-AAE0-AEE785FE877F}" srcOrd="3" destOrd="0" parTransId="{C7844713-33C6-4266-A6B7-F6906810FDC5}" sibTransId="{DB32C504-453F-4847-8E5B-F53BA94350F9}"/>
    <dgm:cxn modelId="{F6CA06CD-5549-4240-ABB4-9F21E738E3C0}" srcId="{217FEB4D-895D-4965-B4D7-A33A4B9DF57E}" destId="{079E6996-0DE0-4CE2-BF64-66B4C672EEF0}" srcOrd="5" destOrd="0" parTransId="{0F9AD0DC-35CD-4E06-B5AD-269F1FB7B7CA}" sibTransId="{FC4E4F61-2D11-49B9-8DA2-615A5653177F}"/>
    <dgm:cxn modelId="{9E31BCDB-EDDC-4FB8-A57A-B6105709C330}" type="presOf" srcId="{BBDB6A08-0F90-46CA-87E6-9033829BE063}" destId="{BE4517F1-4C07-42EE-9F9F-2DEC5D32CE83}" srcOrd="0" destOrd="0" presId="urn:microsoft.com/office/officeart/2005/8/layout/cycle6"/>
    <dgm:cxn modelId="{8B35A3EE-4A8F-41BD-96EA-655E25904760}" type="presOf" srcId="{2FF05A02-4DB6-40EF-BFC7-6D428531A190}" destId="{84C65D76-6F81-4510-B0D1-1C637F37C414}" srcOrd="0" destOrd="0" presId="urn:microsoft.com/office/officeart/2005/8/layout/cycle6"/>
    <dgm:cxn modelId="{88561744-1B46-4357-B9B0-AF4B7B96DB9D}" type="presParOf" srcId="{CD203390-B4D8-4E38-86DB-225F5355FD87}" destId="{EB0E8C43-7BB7-4D4B-B04B-007C9FE3816A}" srcOrd="0" destOrd="0" presId="urn:microsoft.com/office/officeart/2005/8/layout/cycle6"/>
    <dgm:cxn modelId="{60C17AA9-753B-460B-8709-F122F3450FD3}" type="presParOf" srcId="{CD203390-B4D8-4E38-86DB-225F5355FD87}" destId="{6E28A6A6-15B9-4DF5-9F6E-E800D14E0EE0}" srcOrd="1" destOrd="0" presId="urn:microsoft.com/office/officeart/2005/8/layout/cycle6"/>
    <dgm:cxn modelId="{2AB3F4F3-E5C7-4CA6-BA44-56810711A172}" type="presParOf" srcId="{CD203390-B4D8-4E38-86DB-225F5355FD87}" destId="{13E31751-4CD1-4494-AFAF-D2086E277CF3}" srcOrd="2" destOrd="0" presId="urn:microsoft.com/office/officeart/2005/8/layout/cycle6"/>
    <dgm:cxn modelId="{1350B4B4-846A-43E0-AABE-55AE10FFF686}" type="presParOf" srcId="{CD203390-B4D8-4E38-86DB-225F5355FD87}" destId="{BE4517F1-4C07-42EE-9F9F-2DEC5D32CE83}" srcOrd="3" destOrd="0" presId="urn:microsoft.com/office/officeart/2005/8/layout/cycle6"/>
    <dgm:cxn modelId="{6549E4F9-D9AA-4BBD-A9A3-C4DBDCC40D5A}" type="presParOf" srcId="{CD203390-B4D8-4E38-86DB-225F5355FD87}" destId="{FF65BDDB-6486-47AD-B4ED-BFF0D3A4BB53}" srcOrd="4" destOrd="0" presId="urn:microsoft.com/office/officeart/2005/8/layout/cycle6"/>
    <dgm:cxn modelId="{0969C766-F0FE-4323-BD56-4CC65FAEF96D}" type="presParOf" srcId="{CD203390-B4D8-4E38-86DB-225F5355FD87}" destId="{2885582E-7A08-4FFC-A7D0-1A22DCFF3C32}" srcOrd="5" destOrd="0" presId="urn:microsoft.com/office/officeart/2005/8/layout/cycle6"/>
    <dgm:cxn modelId="{DC90B2BB-FA04-48C7-B378-FF24598A18FD}" type="presParOf" srcId="{CD203390-B4D8-4E38-86DB-225F5355FD87}" destId="{F816743B-BA65-4236-8781-3F5CE8736BA9}" srcOrd="6" destOrd="0" presId="urn:microsoft.com/office/officeart/2005/8/layout/cycle6"/>
    <dgm:cxn modelId="{D4EAE28B-7208-487E-BD02-F6A0CD8E078E}" type="presParOf" srcId="{CD203390-B4D8-4E38-86DB-225F5355FD87}" destId="{D21ECC86-8C7F-493D-A0A4-9529FE02AB27}" srcOrd="7" destOrd="0" presId="urn:microsoft.com/office/officeart/2005/8/layout/cycle6"/>
    <dgm:cxn modelId="{A9932D0D-4366-4479-A7CE-E5A8BB001192}" type="presParOf" srcId="{CD203390-B4D8-4E38-86DB-225F5355FD87}" destId="{3F7370E8-34DC-451B-A08E-B5F4CC03B70C}" srcOrd="8" destOrd="0" presId="urn:microsoft.com/office/officeart/2005/8/layout/cycle6"/>
    <dgm:cxn modelId="{B2C56B33-4587-49F3-AFD9-D010252E7D82}" type="presParOf" srcId="{CD203390-B4D8-4E38-86DB-225F5355FD87}" destId="{2BA9BE01-B0A9-4B68-A6AB-BA857AC274B9}" srcOrd="9" destOrd="0" presId="urn:microsoft.com/office/officeart/2005/8/layout/cycle6"/>
    <dgm:cxn modelId="{5A523493-5682-4AF3-AE18-E5BF2F9D1D04}" type="presParOf" srcId="{CD203390-B4D8-4E38-86DB-225F5355FD87}" destId="{64DE20C9-86F4-4FB2-9995-37D41010E1D9}" srcOrd="10" destOrd="0" presId="urn:microsoft.com/office/officeart/2005/8/layout/cycle6"/>
    <dgm:cxn modelId="{93CF5F6A-50BF-42EB-8434-5B32B3378A9C}" type="presParOf" srcId="{CD203390-B4D8-4E38-86DB-225F5355FD87}" destId="{CF133141-1163-4981-A575-98DB82D9EDA8}" srcOrd="11" destOrd="0" presId="urn:microsoft.com/office/officeart/2005/8/layout/cycle6"/>
    <dgm:cxn modelId="{A2E888DF-0863-4C51-B779-093FE48DD65C}" type="presParOf" srcId="{CD203390-B4D8-4E38-86DB-225F5355FD87}" destId="{80DAD5C8-FF4B-4A00-BFDF-FFE6F38EDE54}" srcOrd="12" destOrd="0" presId="urn:microsoft.com/office/officeart/2005/8/layout/cycle6"/>
    <dgm:cxn modelId="{17164A23-DEED-44C8-A6B0-50CD4CC2081B}" type="presParOf" srcId="{CD203390-B4D8-4E38-86DB-225F5355FD87}" destId="{037C60ED-832E-47D0-B12F-3A8EC7793531}" srcOrd="13" destOrd="0" presId="urn:microsoft.com/office/officeart/2005/8/layout/cycle6"/>
    <dgm:cxn modelId="{CBDFA406-DCFB-4473-8384-AEFC58299FD8}" type="presParOf" srcId="{CD203390-B4D8-4E38-86DB-225F5355FD87}" destId="{84C65D76-6F81-4510-B0D1-1C637F37C414}" srcOrd="14" destOrd="0" presId="urn:microsoft.com/office/officeart/2005/8/layout/cycle6"/>
    <dgm:cxn modelId="{C60BEFEC-415E-43B3-9AC5-04680D5155F4}" type="presParOf" srcId="{CD203390-B4D8-4E38-86DB-225F5355FD87}" destId="{AF04D888-11FF-4183-9785-9617AEA00AE0}" srcOrd="15" destOrd="0" presId="urn:microsoft.com/office/officeart/2005/8/layout/cycle6"/>
    <dgm:cxn modelId="{E75A8AA3-72D4-4BF6-9E34-7BD176C22368}" type="presParOf" srcId="{CD203390-B4D8-4E38-86DB-225F5355FD87}" destId="{4701B8DB-B9F8-46D4-B291-762B4982974E}" srcOrd="16" destOrd="0" presId="urn:microsoft.com/office/officeart/2005/8/layout/cycle6"/>
    <dgm:cxn modelId="{F5AB59DF-A1A7-474D-A1FB-D14DEADF09A6}" type="presParOf" srcId="{CD203390-B4D8-4E38-86DB-225F5355FD87}" destId="{2288F1CE-5B1E-4375-8038-291525073CF0}" srcOrd="17" destOrd="0" presId="urn:microsoft.com/office/officeart/2005/8/layout/cycle6"/>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AE53CA-7F8C-4782-9E91-2ADDD523DD7F}">
      <dsp:nvSpPr>
        <dsp:cNvPr id="0" name=""/>
        <dsp:cNvSpPr/>
      </dsp:nvSpPr>
      <dsp:spPr>
        <a:xfrm rot="5400000">
          <a:off x="-156198" y="156449"/>
          <a:ext cx="1041321" cy="728925"/>
        </a:xfrm>
        <a:prstGeom prst="chevron">
          <a:avLst/>
        </a:prstGeom>
        <a:solidFill>
          <a:srgbClr val="0666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sz="1800" kern="1200">
            <a:solidFill>
              <a:srgbClr val="444444"/>
            </a:solidFill>
          </a:endParaRPr>
        </a:p>
      </dsp:txBody>
      <dsp:txXfrm rot="-5400000">
        <a:off x="1" y="364714"/>
        <a:ext cx="728925" cy="312396"/>
      </dsp:txXfrm>
    </dsp:sp>
    <dsp:sp modelId="{9DF6C0A4-EFFD-4FDA-B12C-76D24C1FD726}">
      <dsp:nvSpPr>
        <dsp:cNvPr id="0" name=""/>
        <dsp:cNvSpPr/>
      </dsp:nvSpPr>
      <dsp:spPr>
        <a:xfrm rot="5400000">
          <a:off x="2425893" y="-1696717"/>
          <a:ext cx="676859" cy="407079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ctr" defTabSz="889000">
            <a:lnSpc>
              <a:spcPct val="90000"/>
            </a:lnSpc>
            <a:spcBef>
              <a:spcPct val="0"/>
            </a:spcBef>
            <a:spcAft>
              <a:spcPct val="15000"/>
            </a:spcAft>
            <a:buNone/>
          </a:pPr>
          <a:r>
            <a:rPr lang="en-US" sz="2000" kern="1200">
              <a:solidFill>
                <a:srgbClr val="444444"/>
              </a:solidFill>
              <a:latin typeface="Calibri" panose="020F0502020204030204" pitchFamily="34" charset="0"/>
              <a:cs typeface="Calibri" panose="020F0502020204030204" pitchFamily="34" charset="0"/>
            </a:rPr>
            <a:t>Administration’s Policy Priorities</a:t>
          </a:r>
        </a:p>
      </dsp:txBody>
      <dsp:txXfrm rot="-5400000">
        <a:off x="728926" y="33292"/>
        <a:ext cx="4037752" cy="610775"/>
      </dsp:txXfrm>
    </dsp:sp>
    <dsp:sp modelId="{A3090976-EA4D-4341-8895-27FB999857F2}">
      <dsp:nvSpPr>
        <dsp:cNvPr id="0" name=""/>
        <dsp:cNvSpPr/>
      </dsp:nvSpPr>
      <dsp:spPr>
        <a:xfrm rot="5400000">
          <a:off x="-156198" y="1047633"/>
          <a:ext cx="1041321" cy="728925"/>
        </a:xfrm>
        <a:prstGeom prst="chevron">
          <a:avLst/>
        </a:prstGeom>
        <a:solidFill>
          <a:srgbClr val="0666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sz="1800" kern="1200">
            <a:solidFill>
              <a:srgbClr val="444444"/>
            </a:solidFill>
          </a:endParaRPr>
        </a:p>
      </dsp:txBody>
      <dsp:txXfrm rot="-5400000">
        <a:off x="1" y="1255898"/>
        <a:ext cx="728925" cy="312396"/>
      </dsp:txXfrm>
    </dsp:sp>
    <dsp:sp modelId="{6D800E78-2967-44DB-A541-B1095588480C}">
      <dsp:nvSpPr>
        <dsp:cNvPr id="0" name=""/>
        <dsp:cNvSpPr/>
      </dsp:nvSpPr>
      <dsp:spPr>
        <a:xfrm rot="5400000">
          <a:off x="2425893" y="-815806"/>
          <a:ext cx="676859" cy="407079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ctr" defTabSz="889000">
            <a:lnSpc>
              <a:spcPct val="90000"/>
            </a:lnSpc>
            <a:spcBef>
              <a:spcPct val="0"/>
            </a:spcBef>
            <a:spcAft>
              <a:spcPct val="15000"/>
            </a:spcAft>
            <a:buNone/>
          </a:pPr>
          <a:r>
            <a:rPr lang="en-US" sz="2000" kern="1200">
              <a:solidFill>
                <a:srgbClr val="444444"/>
              </a:solidFill>
              <a:latin typeface="Calibri" panose="020F0502020204030204" pitchFamily="34" charset="0"/>
              <a:cs typeface="Calibri" panose="020F0502020204030204" pitchFamily="34" charset="0"/>
            </a:rPr>
            <a:t>Overview of OTEXA</a:t>
          </a:r>
        </a:p>
      </dsp:txBody>
      <dsp:txXfrm rot="-5400000">
        <a:off x="728926" y="914203"/>
        <a:ext cx="4037752" cy="610775"/>
      </dsp:txXfrm>
    </dsp:sp>
    <dsp:sp modelId="{FE609EAE-D6F8-44C4-8F64-DFBE08005CD4}">
      <dsp:nvSpPr>
        <dsp:cNvPr id="0" name=""/>
        <dsp:cNvSpPr/>
      </dsp:nvSpPr>
      <dsp:spPr>
        <a:xfrm rot="5400000">
          <a:off x="-156198" y="1938818"/>
          <a:ext cx="1041321" cy="728925"/>
        </a:xfrm>
        <a:prstGeom prst="chevron">
          <a:avLst/>
        </a:prstGeom>
        <a:solidFill>
          <a:srgbClr val="0666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sz="1800" kern="1200">
            <a:solidFill>
              <a:srgbClr val="444444"/>
            </a:solidFill>
          </a:endParaRPr>
        </a:p>
      </dsp:txBody>
      <dsp:txXfrm rot="-5400000">
        <a:off x="1" y="2147083"/>
        <a:ext cx="728925" cy="312396"/>
      </dsp:txXfrm>
    </dsp:sp>
    <dsp:sp modelId="{A94A1C31-5119-4B8E-81F5-88EE99EBE8E0}">
      <dsp:nvSpPr>
        <dsp:cNvPr id="0" name=""/>
        <dsp:cNvSpPr/>
      </dsp:nvSpPr>
      <dsp:spPr>
        <a:xfrm rot="5400000">
          <a:off x="2425893" y="85652"/>
          <a:ext cx="676859" cy="407079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ctr" defTabSz="889000">
            <a:lnSpc>
              <a:spcPct val="90000"/>
            </a:lnSpc>
            <a:spcBef>
              <a:spcPct val="0"/>
            </a:spcBef>
            <a:spcAft>
              <a:spcPct val="15000"/>
            </a:spcAft>
            <a:buNone/>
          </a:pPr>
          <a:r>
            <a:rPr lang="en-US" sz="2000" kern="1200">
              <a:solidFill>
                <a:srgbClr val="444444"/>
              </a:solidFill>
              <a:latin typeface="Calibri" panose="020F0502020204030204" pitchFamily="34" charset="0"/>
              <a:cs typeface="Calibri" panose="020F0502020204030204" pitchFamily="34" charset="0"/>
            </a:rPr>
            <a:t>Textile &amp; Apparel Industry Overview</a:t>
          </a:r>
        </a:p>
      </dsp:txBody>
      <dsp:txXfrm rot="-5400000">
        <a:off x="728926" y="1815661"/>
        <a:ext cx="4037752" cy="610775"/>
      </dsp:txXfrm>
    </dsp:sp>
    <dsp:sp modelId="{78122678-9365-46FF-8D57-4CA17545BFDA}">
      <dsp:nvSpPr>
        <dsp:cNvPr id="0" name=""/>
        <dsp:cNvSpPr/>
      </dsp:nvSpPr>
      <dsp:spPr>
        <a:xfrm rot="5400000">
          <a:off x="-156198" y="2830003"/>
          <a:ext cx="1041321" cy="728925"/>
        </a:xfrm>
        <a:prstGeom prst="chevron">
          <a:avLst/>
        </a:prstGeom>
        <a:solidFill>
          <a:srgbClr val="066699"/>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endParaRPr lang="en-US" sz="1800" kern="1200">
            <a:solidFill>
              <a:srgbClr val="444444"/>
            </a:solidFill>
          </a:endParaRPr>
        </a:p>
      </dsp:txBody>
      <dsp:txXfrm rot="-5400000">
        <a:off x="1" y="3038268"/>
        <a:ext cx="728925" cy="312396"/>
      </dsp:txXfrm>
    </dsp:sp>
    <dsp:sp modelId="{EC07CF8E-052C-4E59-BB54-A019AD746A99}">
      <dsp:nvSpPr>
        <dsp:cNvPr id="0" name=""/>
        <dsp:cNvSpPr/>
      </dsp:nvSpPr>
      <dsp:spPr>
        <a:xfrm rot="5400000">
          <a:off x="2425893" y="976837"/>
          <a:ext cx="676859" cy="4070794"/>
        </a:xfrm>
        <a:prstGeom prst="round2Same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ctr" defTabSz="889000">
            <a:lnSpc>
              <a:spcPct val="90000"/>
            </a:lnSpc>
            <a:spcBef>
              <a:spcPct val="0"/>
            </a:spcBef>
            <a:spcAft>
              <a:spcPct val="15000"/>
            </a:spcAft>
            <a:buNone/>
          </a:pPr>
          <a:r>
            <a:rPr lang="en-US" sz="2000" kern="1200">
              <a:solidFill>
                <a:srgbClr val="444444"/>
              </a:solidFill>
              <a:latin typeface="Calibri" panose="020F0502020204030204" pitchFamily="34" charset="0"/>
              <a:cs typeface="Calibri" panose="020F0502020204030204" pitchFamily="34" charset="0"/>
            </a:rPr>
            <a:t>Reshoring and Nearshoring</a:t>
          </a:r>
        </a:p>
      </dsp:txBody>
      <dsp:txXfrm rot="-5400000">
        <a:off x="728926" y="2706846"/>
        <a:ext cx="4037752" cy="61077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0E8C43-7BB7-4D4B-B04B-007C9FE3816A}">
      <dsp:nvSpPr>
        <dsp:cNvPr id="0" name=""/>
        <dsp:cNvSpPr/>
      </dsp:nvSpPr>
      <dsp:spPr>
        <a:xfrm>
          <a:off x="3768021" y="136146"/>
          <a:ext cx="1439911" cy="713422"/>
        </a:xfrm>
        <a:prstGeom prst="roundRect">
          <a:avLst/>
        </a:prstGeom>
        <a:solidFill>
          <a:schemeClr val="lt1">
            <a:hueOff val="0"/>
            <a:satOff val="0"/>
            <a:lumOff val="0"/>
            <a:alphaOff val="0"/>
          </a:schemeClr>
        </a:solidFill>
        <a:ln w="38100" cap="flat" cmpd="sng" algn="ctr">
          <a:solidFill>
            <a:srgbClr val="066699"/>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cs typeface="Calibri" panose="020F0502020204030204" pitchFamily="34" charset="0"/>
            </a:rPr>
            <a:t>COVID-19</a:t>
          </a:r>
        </a:p>
      </dsp:txBody>
      <dsp:txXfrm>
        <a:off x="3802847" y="170972"/>
        <a:ext cx="1370259" cy="643770"/>
      </dsp:txXfrm>
    </dsp:sp>
    <dsp:sp modelId="{13E31751-4CD1-4494-AFAF-D2086E277CF3}">
      <dsp:nvSpPr>
        <dsp:cNvPr id="0" name=""/>
        <dsp:cNvSpPr/>
      </dsp:nvSpPr>
      <dsp:spPr>
        <a:xfrm>
          <a:off x="2285023" y="492857"/>
          <a:ext cx="4405906" cy="4405906"/>
        </a:xfrm>
        <a:custGeom>
          <a:avLst/>
          <a:gdLst/>
          <a:ahLst/>
          <a:cxnLst/>
          <a:rect l="0" t="0" r="0" b="0"/>
          <a:pathLst>
            <a:path>
              <a:moveTo>
                <a:pt x="2933596" y="124693"/>
              </a:moveTo>
              <a:arcTo wR="2202953" hR="2202953" stAng="17362193" swAng="175095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4517F1-4C07-42EE-9F9F-2DEC5D32CE83}">
      <dsp:nvSpPr>
        <dsp:cNvPr id="0" name=""/>
        <dsp:cNvSpPr/>
      </dsp:nvSpPr>
      <dsp:spPr>
        <a:xfrm>
          <a:off x="5675834" y="1246103"/>
          <a:ext cx="1439911" cy="696463"/>
        </a:xfrm>
        <a:prstGeom prst="roundRect">
          <a:avLst/>
        </a:prstGeom>
        <a:solidFill>
          <a:schemeClr val="lt1">
            <a:hueOff val="0"/>
            <a:satOff val="0"/>
            <a:lumOff val="0"/>
            <a:alphaOff val="0"/>
          </a:schemeClr>
        </a:solidFill>
        <a:ln w="38100" cap="flat" cmpd="sng" algn="ctr">
          <a:solidFill>
            <a:srgbClr val="066699"/>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cs typeface="Calibri" panose="020F0502020204030204" pitchFamily="34" charset="0"/>
            </a:rPr>
            <a:t>Political Instability</a:t>
          </a:r>
        </a:p>
      </dsp:txBody>
      <dsp:txXfrm>
        <a:off x="5709833" y="1280102"/>
        <a:ext cx="1371913" cy="628465"/>
      </dsp:txXfrm>
    </dsp:sp>
    <dsp:sp modelId="{2885582E-7A08-4FFC-A7D0-1A22DCFF3C32}">
      <dsp:nvSpPr>
        <dsp:cNvPr id="0" name=""/>
        <dsp:cNvSpPr/>
      </dsp:nvSpPr>
      <dsp:spPr>
        <a:xfrm>
          <a:off x="2285023" y="492857"/>
          <a:ext cx="4405906" cy="4405906"/>
        </a:xfrm>
        <a:custGeom>
          <a:avLst/>
          <a:gdLst/>
          <a:ahLst/>
          <a:cxnLst/>
          <a:rect l="0" t="0" r="0" b="0"/>
          <a:pathLst>
            <a:path>
              <a:moveTo>
                <a:pt x="4278202" y="1463802"/>
              </a:moveTo>
              <a:arcTo wR="2202953" hR="2202953" stAng="20423724" swAng="2338488"/>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816743B-BA65-4236-8781-3F5CE8736BA9}">
      <dsp:nvSpPr>
        <dsp:cNvPr id="0" name=""/>
        <dsp:cNvSpPr/>
      </dsp:nvSpPr>
      <dsp:spPr>
        <a:xfrm>
          <a:off x="5480114" y="3440581"/>
          <a:ext cx="1831352" cy="713413"/>
        </a:xfrm>
        <a:prstGeom prst="roundRect">
          <a:avLst/>
        </a:prstGeom>
        <a:solidFill>
          <a:schemeClr val="lt1">
            <a:hueOff val="0"/>
            <a:satOff val="0"/>
            <a:lumOff val="0"/>
            <a:alphaOff val="0"/>
          </a:schemeClr>
        </a:solidFill>
        <a:ln w="38100" cap="flat" cmpd="sng" algn="ctr">
          <a:solidFill>
            <a:srgbClr val="066699"/>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cs typeface="Calibri" panose="020F0502020204030204" pitchFamily="34" charset="0"/>
            </a:rPr>
            <a:t>Energy &amp; Climate Change</a:t>
          </a:r>
        </a:p>
      </dsp:txBody>
      <dsp:txXfrm>
        <a:off x="5514940" y="3475407"/>
        <a:ext cx="1761700" cy="643761"/>
      </dsp:txXfrm>
    </dsp:sp>
    <dsp:sp modelId="{3F7370E8-34DC-451B-A08E-B5F4CC03B70C}">
      <dsp:nvSpPr>
        <dsp:cNvPr id="0" name=""/>
        <dsp:cNvSpPr/>
      </dsp:nvSpPr>
      <dsp:spPr>
        <a:xfrm>
          <a:off x="2118800" y="298020"/>
          <a:ext cx="4405906" cy="4405906"/>
        </a:xfrm>
        <a:custGeom>
          <a:avLst/>
          <a:gdLst/>
          <a:ahLst/>
          <a:cxnLst/>
          <a:rect l="0" t="0" r="0" b="0"/>
          <a:pathLst>
            <a:path>
              <a:moveTo>
                <a:pt x="3652623" y="3861706"/>
              </a:moveTo>
              <a:arcTo wR="2202953" hR="2202953" stAng="2930887" swAng="1338226"/>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BA9BE01-B0A9-4B68-A6AB-BA857AC274B9}">
      <dsp:nvSpPr>
        <dsp:cNvPr id="0" name=""/>
        <dsp:cNvSpPr/>
      </dsp:nvSpPr>
      <dsp:spPr>
        <a:xfrm>
          <a:off x="3307083" y="4588593"/>
          <a:ext cx="2361786" cy="620342"/>
        </a:xfrm>
        <a:prstGeom prst="roundRect">
          <a:avLst/>
        </a:prstGeom>
        <a:solidFill>
          <a:schemeClr val="lt1">
            <a:hueOff val="0"/>
            <a:satOff val="0"/>
            <a:lumOff val="0"/>
            <a:alphaOff val="0"/>
          </a:schemeClr>
        </a:solidFill>
        <a:ln w="38100" cap="flat" cmpd="sng" algn="ctr">
          <a:solidFill>
            <a:srgbClr val="066699"/>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cs typeface="Calibri" panose="020F0502020204030204" pitchFamily="34" charset="0"/>
            </a:rPr>
            <a:t>Labor and Intellectual Property Rights</a:t>
          </a:r>
        </a:p>
      </dsp:txBody>
      <dsp:txXfrm>
        <a:off x="3337366" y="4618876"/>
        <a:ext cx="2301220" cy="559776"/>
      </dsp:txXfrm>
    </dsp:sp>
    <dsp:sp modelId="{CF133141-1163-4981-A575-98DB82D9EDA8}">
      <dsp:nvSpPr>
        <dsp:cNvPr id="0" name=""/>
        <dsp:cNvSpPr/>
      </dsp:nvSpPr>
      <dsp:spPr>
        <a:xfrm>
          <a:off x="2385551" y="277023"/>
          <a:ext cx="4405906" cy="4405906"/>
        </a:xfrm>
        <a:custGeom>
          <a:avLst/>
          <a:gdLst/>
          <a:ahLst/>
          <a:cxnLst/>
          <a:rect l="0" t="0" r="0" b="0"/>
          <a:pathLst>
            <a:path>
              <a:moveTo>
                <a:pt x="1555589" y="4308641"/>
              </a:moveTo>
              <a:arcTo wR="2202953" hR="2202953" stAng="6425358" swAng="1549284"/>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0DAD5C8-FF4B-4A00-BFDF-FFE6F38EDE54}">
      <dsp:nvSpPr>
        <dsp:cNvPr id="0" name=""/>
        <dsp:cNvSpPr/>
      </dsp:nvSpPr>
      <dsp:spPr>
        <a:xfrm>
          <a:off x="1832532" y="3507974"/>
          <a:ext cx="1495262" cy="578627"/>
        </a:xfrm>
        <a:prstGeom prst="roundRect">
          <a:avLst/>
        </a:prstGeom>
        <a:solidFill>
          <a:schemeClr val="lt1">
            <a:hueOff val="0"/>
            <a:satOff val="0"/>
            <a:lumOff val="0"/>
            <a:alphaOff val="0"/>
          </a:schemeClr>
        </a:solidFill>
        <a:ln w="38100" cap="flat" cmpd="sng" algn="ctr">
          <a:solidFill>
            <a:srgbClr val="066699"/>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cs typeface="Calibri" panose="020F0502020204030204" pitchFamily="34" charset="0"/>
            </a:rPr>
            <a:t>Economic Concerns</a:t>
          </a:r>
        </a:p>
      </dsp:txBody>
      <dsp:txXfrm>
        <a:off x="1860778" y="3536220"/>
        <a:ext cx="1438770" cy="522135"/>
      </dsp:txXfrm>
    </dsp:sp>
    <dsp:sp modelId="{84C65D76-6F81-4510-B0D1-1C637F37C414}">
      <dsp:nvSpPr>
        <dsp:cNvPr id="0" name=""/>
        <dsp:cNvSpPr/>
      </dsp:nvSpPr>
      <dsp:spPr>
        <a:xfrm>
          <a:off x="2285023" y="492857"/>
          <a:ext cx="4405906" cy="4405906"/>
        </a:xfrm>
        <a:custGeom>
          <a:avLst/>
          <a:gdLst/>
          <a:ahLst/>
          <a:cxnLst/>
          <a:rect l="0" t="0" r="0" b="0"/>
          <a:pathLst>
            <a:path>
              <a:moveTo>
                <a:pt x="149395" y="3000389"/>
              </a:moveTo>
              <a:arcTo wR="2202953" hR="2202953" stAng="9526671" swAng="247578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F04D888-11FF-4183-9785-9617AEA00AE0}">
      <dsp:nvSpPr>
        <dsp:cNvPr id="0" name=""/>
        <dsp:cNvSpPr/>
      </dsp:nvSpPr>
      <dsp:spPr>
        <a:xfrm>
          <a:off x="1860207" y="1262631"/>
          <a:ext cx="1439911" cy="663405"/>
        </a:xfrm>
        <a:prstGeom prst="roundRect">
          <a:avLst/>
        </a:prstGeom>
        <a:solidFill>
          <a:schemeClr val="lt1">
            <a:hueOff val="0"/>
            <a:satOff val="0"/>
            <a:lumOff val="0"/>
            <a:alphaOff val="0"/>
          </a:schemeClr>
        </a:solidFill>
        <a:ln w="38100" cap="flat" cmpd="sng" algn="ctr">
          <a:solidFill>
            <a:srgbClr val="066699"/>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latin typeface="Calibri" panose="020F0502020204030204" pitchFamily="34" charset="0"/>
              <a:cs typeface="Calibri" panose="020F0502020204030204" pitchFamily="34" charset="0"/>
            </a:rPr>
            <a:t>Legislation Pressure</a:t>
          </a:r>
        </a:p>
      </dsp:txBody>
      <dsp:txXfrm>
        <a:off x="1892592" y="1295016"/>
        <a:ext cx="1375141" cy="598635"/>
      </dsp:txXfrm>
    </dsp:sp>
    <dsp:sp modelId="{2288F1CE-5B1E-4375-8038-291525073CF0}">
      <dsp:nvSpPr>
        <dsp:cNvPr id="0" name=""/>
        <dsp:cNvSpPr/>
      </dsp:nvSpPr>
      <dsp:spPr>
        <a:xfrm>
          <a:off x="2285023" y="492857"/>
          <a:ext cx="4405906" cy="4405906"/>
        </a:xfrm>
        <a:custGeom>
          <a:avLst/>
          <a:gdLst/>
          <a:ahLst/>
          <a:cxnLst/>
          <a:rect l="0" t="0" r="0" b="0"/>
          <a:pathLst>
            <a:path>
              <a:moveTo>
                <a:pt x="537455" y="761037"/>
              </a:moveTo>
              <a:arcTo wR="2202953" hR="2202953" stAng="13253076" swAng="1784402"/>
            </a:path>
          </a:pathLst>
        </a:custGeom>
        <a:noFill/>
        <a:ln w="9525" cap="flat" cmpd="sng" algn="ctr">
          <a:solidFill>
            <a:schemeClr val="accent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0.27323</cdr:x>
      <cdr:y>0.02464</cdr:y>
    </cdr:from>
    <cdr:to>
      <cdr:x>0.36165</cdr:x>
      <cdr:y>0.16951</cdr:y>
    </cdr:to>
    <cdr:sp macro="" textlink="">
      <cdr:nvSpPr>
        <cdr:cNvPr id="2" name="Right Brace 1">
          <a:extLst xmlns:a="http://schemas.openxmlformats.org/drawingml/2006/main">
            <a:ext uri="{FF2B5EF4-FFF2-40B4-BE49-F238E27FC236}">
              <a16:creationId xmlns:a16="http://schemas.microsoft.com/office/drawing/2014/main" id="{C05F2145-1532-472C-7B5A-BD4D5F352E5A}"/>
            </a:ext>
          </a:extLst>
        </cdr:cNvPr>
        <cdr:cNvSpPr/>
      </cdr:nvSpPr>
      <cdr:spPr>
        <a:xfrm xmlns:a="http://schemas.openxmlformats.org/drawingml/2006/main">
          <a:off x="2489632" y="133212"/>
          <a:ext cx="805662" cy="783193"/>
        </a:xfrm>
        <a:prstGeom xmlns:a="http://schemas.openxmlformats.org/drawingml/2006/main" prst="rightBrace">
          <a:avLst>
            <a:gd name="adj1" fmla="val 13738"/>
            <a:gd name="adj2" fmla="val 52419"/>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drawings/drawing2.xml><?xml version="1.0" encoding="utf-8"?>
<c:userShapes xmlns:c="http://schemas.openxmlformats.org/drawingml/2006/chart">
  <cdr:relSizeAnchor xmlns:cdr="http://schemas.openxmlformats.org/drawingml/2006/chartDrawing">
    <cdr:from>
      <cdr:x>0.36179</cdr:x>
      <cdr:y>0.04792</cdr:y>
    </cdr:from>
    <cdr:to>
      <cdr:x>0.54362</cdr:x>
      <cdr:y>0.64627</cdr:y>
    </cdr:to>
    <cdr:sp macro="" textlink="">
      <cdr:nvSpPr>
        <cdr:cNvPr id="2" name="Right Brace 1">
          <a:extLst xmlns:a="http://schemas.openxmlformats.org/drawingml/2006/main">
            <a:ext uri="{FF2B5EF4-FFF2-40B4-BE49-F238E27FC236}">
              <a16:creationId xmlns:a16="http://schemas.microsoft.com/office/drawing/2014/main" id="{C05F2145-1532-472C-7B5A-BD4D5F352E5A}"/>
            </a:ext>
          </a:extLst>
        </cdr:cNvPr>
        <cdr:cNvSpPr/>
      </cdr:nvSpPr>
      <cdr:spPr>
        <a:xfrm xmlns:a="http://schemas.openxmlformats.org/drawingml/2006/main">
          <a:off x="2260329" y="266119"/>
          <a:ext cx="1136007" cy="3322874"/>
        </a:xfrm>
        <a:prstGeom xmlns:a="http://schemas.openxmlformats.org/drawingml/2006/main" prst="rightBrace">
          <a:avLst>
            <a:gd name="adj1" fmla="val 13738"/>
            <a:gd name="adj2" fmla="val 19199"/>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628" cy="464184"/>
          </a:xfrm>
          <a:prstGeom prst="rect">
            <a:avLst/>
          </a:prstGeom>
        </p:spPr>
        <p:txBody>
          <a:bodyPr vert="horz" lIns="91571" tIns="45785" rIns="91571" bIns="45785" rtlCol="0"/>
          <a:lstStyle>
            <a:lvl1pPr algn="l">
              <a:defRPr sz="1200"/>
            </a:lvl1pPr>
          </a:lstStyle>
          <a:p>
            <a:endParaRPr lang="en-US"/>
          </a:p>
        </p:txBody>
      </p:sp>
      <p:sp>
        <p:nvSpPr>
          <p:cNvPr id="3" name="Date Placeholder 2"/>
          <p:cNvSpPr>
            <a:spLocks noGrp="1"/>
          </p:cNvSpPr>
          <p:nvPr>
            <p:ph type="dt" sz="quarter" idx="1"/>
          </p:nvPr>
        </p:nvSpPr>
        <p:spPr>
          <a:xfrm>
            <a:off x="3971183" y="0"/>
            <a:ext cx="3037628" cy="464184"/>
          </a:xfrm>
          <a:prstGeom prst="rect">
            <a:avLst/>
          </a:prstGeom>
        </p:spPr>
        <p:txBody>
          <a:bodyPr vert="horz" lIns="91571" tIns="45785" rIns="91571" bIns="45785" rtlCol="0"/>
          <a:lstStyle>
            <a:lvl1pPr algn="r">
              <a:defRPr sz="1200"/>
            </a:lvl1pPr>
          </a:lstStyle>
          <a:p>
            <a:fld id="{4FCCDAF6-0358-47CE-8C3A-D7D2A0CA7867}" type="datetimeFigureOut">
              <a:rPr lang="en-US" smtClean="0"/>
              <a:t>4/18/2023</a:t>
            </a:fld>
            <a:endParaRPr lang="en-US"/>
          </a:p>
        </p:txBody>
      </p:sp>
      <p:sp>
        <p:nvSpPr>
          <p:cNvPr id="4" name="Footer Placeholder 3"/>
          <p:cNvSpPr>
            <a:spLocks noGrp="1"/>
          </p:cNvSpPr>
          <p:nvPr>
            <p:ph type="ftr" sz="quarter" idx="2"/>
          </p:nvPr>
        </p:nvSpPr>
        <p:spPr>
          <a:xfrm>
            <a:off x="1" y="8830628"/>
            <a:ext cx="3037628" cy="464184"/>
          </a:xfrm>
          <a:prstGeom prst="rect">
            <a:avLst/>
          </a:prstGeom>
        </p:spPr>
        <p:txBody>
          <a:bodyPr vert="horz" lIns="91571" tIns="45785" rIns="91571" bIns="45785" rtlCol="0" anchor="b"/>
          <a:lstStyle>
            <a:lvl1pPr algn="l">
              <a:defRPr sz="1200"/>
            </a:lvl1pPr>
          </a:lstStyle>
          <a:p>
            <a:endParaRPr lang="en-US"/>
          </a:p>
        </p:txBody>
      </p:sp>
      <p:sp>
        <p:nvSpPr>
          <p:cNvPr id="5" name="Slide Number Placeholder 4"/>
          <p:cNvSpPr>
            <a:spLocks noGrp="1"/>
          </p:cNvSpPr>
          <p:nvPr>
            <p:ph type="sldNum" sz="quarter" idx="3"/>
          </p:nvPr>
        </p:nvSpPr>
        <p:spPr>
          <a:xfrm>
            <a:off x="3971183" y="8830628"/>
            <a:ext cx="3037628" cy="464184"/>
          </a:xfrm>
          <a:prstGeom prst="rect">
            <a:avLst/>
          </a:prstGeom>
        </p:spPr>
        <p:txBody>
          <a:bodyPr vert="horz" lIns="91571" tIns="45785" rIns="91571" bIns="45785" rtlCol="0" anchor="b"/>
          <a:lstStyle>
            <a:lvl1pPr algn="r">
              <a:defRPr sz="1200"/>
            </a:lvl1pPr>
          </a:lstStyle>
          <a:p>
            <a:fld id="{22D9058B-AF5D-4A17-AE52-8A2EDA9BE49D}" type="slidenum">
              <a:rPr lang="en-US" smtClean="0"/>
              <a:t>‹#›</a:t>
            </a:fld>
            <a:endParaRPr lang="en-US"/>
          </a:p>
        </p:txBody>
      </p:sp>
    </p:spTree>
    <p:extLst>
      <p:ext uri="{BB962C8B-B14F-4D97-AF65-F5344CB8AC3E}">
        <p14:creationId xmlns:p14="http://schemas.microsoft.com/office/powerpoint/2010/main" val="4077980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81100" y="698500"/>
            <a:ext cx="4648200" cy="348615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701040" y="4415791"/>
            <a:ext cx="5608320" cy="4183380"/>
          </a:xfrm>
          <a:prstGeom prst="rect">
            <a:avLst/>
          </a:prstGeom>
          <a:noFill/>
          <a:ln>
            <a:noFill/>
          </a:ln>
        </p:spPr>
        <p:txBody>
          <a:bodyPr lIns="93139" tIns="93139" rIns="93139" bIns="93139"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82534592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whitehouse.gov/briefing-room/statements-releases/2021/12/13/vice-president-kamala-harris-announces-new-commitments-as-part-of-the-call-to-action-for-the-private-sector-to-deepen-investment-in-central-america-now-totaling-over-1-2-billio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873163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a:effectLst/>
                <a:latin typeface="Arial" panose="020B0604020202020204" pitchFamily="34" charset="0"/>
                <a:ea typeface="Calibri" panose="020F0502020204030204" pitchFamily="34" charset="0"/>
                <a:cs typeface="Arial" panose="020B0604020202020204" pitchFamily="34" charset="0"/>
              </a:rPr>
              <a:t>The Uyghur Forced Labor Prevention Act (UFLPA) was signed into law by President Biden in December 2021 and became effective in June, 2022. It establishes a rebuttable presumption that the importation of any goods made in whole or in part in the Xinjiang Uyghur Autonomous Region of China, and/or produced by certain entities, are made by forced labor, and therefore prohibited from being imported into the United States. </a:t>
            </a:r>
          </a:p>
          <a:p>
            <a:pPr marL="0" marR="0">
              <a:spcBef>
                <a:spcPts val="0"/>
              </a:spcBef>
              <a:spcAft>
                <a:spcPts val="0"/>
              </a:spcAft>
            </a:pPr>
            <a:r>
              <a:rPr lang="en-US">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spcAft>
                <a:spcPts val="0"/>
              </a:spcAft>
            </a:pPr>
            <a:r>
              <a:rPr lang="en-US">
                <a:effectLst/>
                <a:latin typeface="Arial" panose="020B0604020202020204" pitchFamily="34" charset="0"/>
                <a:ea typeface="Calibri" panose="020F0502020204030204" pitchFamily="34" charset="0"/>
                <a:cs typeface="Arial" panose="020B0604020202020204" pitchFamily="34" charset="0"/>
              </a:rPr>
              <a:t>The rebuttable presumption, which is implemented by CBP at the time of import, also applies to downstream products that incorporate goods produced in the Xinjiang region as inputs, regardless of where the products are produced. What this means is that this applies to goods produced in China outside of Xinjiang as well as goods produced in third countries or shipped through third countries. DHS/CBP maintains information of specific entities on its UFLPA Entity List. DHS enforces the prohibition through trade enforcement at the border and associated criminal investigative activities, which are overseen and principally led by CBP and the U.S. Immigration and Customs Enforcement (ICE) Homeland Security Investigations (HSI).</a:t>
            </a:r>
          </a:p>
          <a:p>
            <a:pPr marL="0" marR="0">
              <a:spcBef>
                <a:spcPts val="0"/>
              </a:spcBef>
              <a:spcAft>
                <a:spcPts val="0"/>
              </a:spcAft>
            </a:pPr>
            <a:endParaRPr lang="en-US">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ffectLst/>
                <a:latin typeface="Arial" panose="020B0604020202020204" pitchFamily="34" charset="0"/>
                <a:ea typeface="Calibri" panose="020F0502020204030204" pitchFamily="34" charset="0"/>
                <a:cs typeface="Arial" panose="020B0604020202020204" pitchFamily="34" charset="0"/>
              </a:rPr>
              <a:t>The Forced Labor Enforcement Task Force (FLETF) is an interagency task force responsible for monitoring U.S. enforcement of the prohibition on importing goods produced with forced labor globally. Chaired by DHS FLETF other member agencies include USTR and the Departments of Labor, State, Treasury, Justice and Commerce. The Departments of Energy and Agriculture, USAID, and the National Security Council participate as observer agencies.</a:t>
            </a:r>
          </a:p>
          <a:p>
            <a:pPr marL="0" marR="0">
              <a:spcBef>
                <a:spcPts val="0"/>
              </a:spcBef>
              <a:spcAft>
                <a:spcPts val="0"/>
              </a:spcAft>
            </a:pPr>
            <a:endParaRPr lang="en-US" sz="1800">
              <a:effectLst/>
              <a:latin typeface="Calibri" panose="020F0502020204030204" pitchFamily="34" charset="0"/>
              <a:ea typeface="Calibri" panose="020F0502020204030204" pitchFamily="34" charset="0"/>
            </a:endParaRPr>
          </a:p>
          <a:p>
            <a:pPr algn="l"/>
            <a:endParaRPr lang="en-US"/>
          </a:p>
        </p:txBody>
      </p:sp>
    </p:spTree>
    <p:extLst>
      <p:ext uri="{BB962C8B-B14F-4D97-AF65-F5344CB8AC3E}">
        <p14:creationId xmlns:p14="http://schemas.microsoft.com/office/powerpoint/2010/main" val="2792132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a:ea typeface="+mn-lt"/>
                <a:cs typeface="+mn-lt"/>
              </a:rPr>
              <a:t>United States has free trade agreements (FTA’s) in force with 20 countries and four trade preference programs for select developing countries</a:t>
            </a:r>
          </a:p>
          <a:p>
            <a:pPr marL="0" marR="0" lvl="1" indent="0" algn="l" defTabSz="457200"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a:ea typeface="+mn-lt"/>
                <a:cs typeface="+mn-lt"/>
              </a:rPr>
              <a:t>12 in the Western Hemisphere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ea typeface="+mn-lt"/>
                <a:cs typeface="+mn-lt"/>
              </a:rPr>
              <a:t>8 FTA’s elsewhere round the world include Israel, Jordan, Australia, Singapore, Bahrain, Morocco, Oman, South Korea </a:t>
            </a:r>
            <a:endParaRPr lang="en-US"/>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a typeface="+mn-lt"/>
              <a:cs typeface="+mn-lt"/>
            </a:endParaRPr>
          </a:p>
          <a:p>
            <a:pPr marL="285750" lvl="5" indent="-285750">
              <a:spcBef>
                <a:spcPts val="0"/>
              </a:spcBef>
              <a:spcAft>
                <a:spcPts val="1200"/>
              </a:spcAft>
              <a:buFont typeface="Arial,Sans-Serif"/>
            </a:pPr>
            <a:r>
              <a:rPr lang="en-US">
                <a:ea typeface="+mn-lt"/>
                <a:cs typeface="+mn-lt"/>
              </a:rPr>
              <a:t>US FTA’s include </a:t>
            </a:r>
            <a:r>
              <a:rPr lang="en-US">
                <a:solidFill>
                  <a:schemeClr val="tx1">
                    <a:lumMod val="95000"/>
                    <a:lumOff val="5000"/>
                  </a:schemeClr>
                </a:solidFill>
                <a:ea typeface="+mn-lt"/>
                <a:cs typeface="+mn-lt"/>
              </a:rPr>
              <a:t>a s</a:t>
            </a:r>
            <a:r>
              <a:rPr lang="en-US">
                <a:solidFill>
                  <a:schemeClr val="tx1">
                    <a:lumMod val="95000"/>
                    <a:lumOff val="5000"/>
                  </a:schemeClr>
                </a:solidFill>
              </a:rPr>
              <a:t>eparate textile and apparel chapter, reciprocal market access, yarn-forward rule of origin with certain flexibilities, safeguard mechanism, customs cooperation, other flexibilities including cut sew</a:t>
            </a:r>
            <a:endParaRPr lang="en-US">
              <a:solidFill>
                <a:schemeClr val="tx1">
                  <a:lumMod val="95000"/>
                  <a:lumOff val="5000"/>
                </a:schemeClr>
              </a:solidFill>
              <a:ea typeface="+mn-lt"/>
              <a:cs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a:ea typeface="+mn-lt"/>
              <a:cs typeface="+mn-l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a:ea typeface="+mn-lt"/>
                <a:cs typeface="+mn-lt"/>
              </a:rPr>
              <a:t>The trade preference programs include the African Growth and Opportunity Act, Caribbean Basin Trade Partnership Ac, Haitian Hemispheric Opportunity through Partnership for Encouragement Act and the Nepal Trade Preference Program.</a:t>
            </a:r>
          </a:p>
          <a:p>
            <a:pPr marL="0" marR="0" lvl="1" indent="0" algn="l" defTabSz="457200" rtl="0" eaLnBrk="1" fontAlgn="auto" latinLnBrk="0" hangingPunct="1">
              <a:lnSpc>
                <a:spcPct val="100000"/>
              </a:lnSpc>
              <a:spcBef>
                <a:spcPts val="0"/>
              </a:spcBef>
              <a:spcAft>
                <a:spcPts val="1200"/>
              </a:spcAft>
              <a:buClrTx/>
              <a:buSzTx/>
              <a:buFont typeface="Arial" panose="020B0604020202020204" pitchFamily="34" charset="0"/>
              <a:buNone/>
              <a:tabLst/>
              <a:defRPr/>
            </a:pPr>
            <a:endParaRPr lang="en-US"/>
          </a:p>
        </p:txBody>
      </p:sp>
    </p:spTree>
    <p:extLst>
      <p:ext uri="{BB962C8B-B14F-4D97-AF65-F5344CB8AC3E}">
        <p14:creationId xmlns:p14="http://schemas.microsoft.com/office/powerpoint/2010/main" val="2258976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91867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72.5 % of export of U.S. textile and apparel goes to FTA partners</a:t>
            </a:r>
          </a:p>
          <a:p>
            <a:r>
              <a:rPr lang="en-US"/>
              <a:t>68.9% to WH FTA partners</a:t>
            </a:r>
          </a:p>
          <a:p>
            <a:r>
              <a:rPr lang="en-US"/>
              <a:t>51.3% to USMCA</a:t>
            </a:r>
          </a:p>
          <a:p>
            <a:endParaRPr lang="en-US"/>
          </a:p>
          <a:p>
            <a:r>
              <a:rPr lang="en-US"/>
              <a:t>16.5% of imports of textile and apparel from FTA partners</a:t>
            </a:r>
          </a:p>
          <a:p>
            <a:r>
              <a:rPr lang="en-US"/>
              <a:t>18.6% of imports of apparel from FTA partners</a:t>
            </a:r>
          </a:p>
          <a:p>
            <a:r>
              <a:rPr lang="en-US"/>
              <a:t>16.0% of imports of apparel from WH FTA partners</a:t>
            </a:r>
          </a:p>
          <a:p>
            <a:pPr lvl="1"/>
            <a:r>
              <a:rPr lang="en-US"/>
              <a:t>10.6% by CAFTA-DR </a:t>
            </a:r>
          </a:p>
          <a:p>
            <a:pPr lvl="1"/>
            <a:r>
              <a:rPr lang="en-US"/>
              <a:t>4.1% by USMCA </a:t>
            </a:r>
          </a:p>
          <a:p>
            <a:pPr lvl="1"/>
            <a:r>
              <a:rPr lang="en-US"/>
              <a:t>0.9% by Peru</a:t>
            </a:r>
          </a:p>
          <a:p>
            <a:pPr lvl="1"/>
            <a:r>
              <a:rPr lang="en-US"/>
              <a:t>0.4% by Colombia </a:t>
            </a:r>
          </a:p>
        </p:txBody>
      </p:sp>
    </p:spTree>
    <p:extLst>
      <p:ext uri="{BB962C8B-B14F-4D97-AF65-F5344CB8AC3E}">
        <p14:creationId xmlns:p14="http://schemas.microsoft.com/office/powerpoint/2010/main" val="443684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now looking at the share of imports.</a:t>
            </a:r>
          </a:p>
          <a:p>
            <a:endParaRPr lang="en-US"/>
          </a:p>
          <a:p>
            <a:r>
              <a:rPr lang="en-US"/>
              <a:t>We can clearly see that from 2020 to 2022 China went from almost 40% of all imports of textiles and Apparel to just 27% percent. A decline of 31% in just two years.</a:t>
            </a:r>
          </a:p>
          <a:p>
            <a:endParaRPr lang="en-US"/>
          </a:p>
          <a:p>
            <a:r>
              <a:rPr lang="en-US"/>
              <a:t>Vietnam increased their market share by 11% and India and Bangladesh saw huge increases in their market share growing 30% and 47% respectively. </a:t>
            </a:r>
          </a:p>
          <a:p>
            <a:endParaRPr lang="en-US"/>
          </a:p>
          <a:p>
            <a:r>
              <a:rPr lang="en-US"/>
              <a:t>Increased Nearshoring to CAFTA-DR is made clear here with the region growing to have 7 and a half percent of total U.S. imports of Textiles and Apparel</a:t>
            </a:r>
          </a:p>
          <a:p>
            <a:endParaRPr lang="en-US" sz="2000"/>
          </a:p>
          <a:p>
            <a:r>
              <a:rPr lang="en-US" b="0" i="0" u="none" strike="noStrike">
                <a:effectLst/>
                <a:latin typeface="Arial" panose="020B0604020202020204" pitchFamily="34" charset="0"/>
                <a:cs typeface="Arial" panose="020B0604020202020204" pitchFamily="34" charset="0"/>
              </a:rPr>
              <a:t>Other countries not highlighted here that saw substantial growth were Indonesia,</a:t>
            </a:r>
            <a:r>
              <a:rPr lang="en-US">
                <a:latin typeface="Arial" panose="020B0604020202020204" pitchFamily="34" charset="0"/>
                <a:cs typeface="Arial" panose="020B0604020202020204" pitchFamily="34" charset="0"/>
              </a:rPr>
              <a:t> </a:t>
            </a:r>
            <a:r>
              <a:rPr lang="en-US" b="0" i="0" u="none" strike="noStrike">
                <a:effectLst/>
                <a:latin typeface="Arial" panose="020B0604020202020204" pitchFamily="34" charset="0"/>
                <a:cs typeface="Arial" panose="020B0604020202020204" pitchFamily="34" charset="0"/>
              </a:rPr>
              <a:t>Cambodia,</a:t>
            </a:r>
            <a:r>
              <a:rPr lang="en-US">
                <a:latin typeface="Arial" panose="020B0604020202020204" pitchFamily="34" charset="0"/>
                <a:cs typeface="Arial" panose="020B0604020202020204" pitchFamily="34" charset="0"/>
              </a:rPr>
              <a:t> </a:t>
            </a:r>
            <a:r>
              <a:rPr lang="en-US" b="0" i="0" u="none" strike="noStrike">
                <a:effectLst/>
                <a:latin typeface="Arial" panose="020B0604020202020204" pitchFamily="34" charset="0"/>
                <a:cs typeface="Arial" panose="020B0604020202020204" pitchFamily="34" charset="0"/>
              </a:rPr>
              <a:t>Pakistan</a:t>
            </a:r>
            <a:r>
              <a:rPr lang="en-US">
                <a:latin typeface="Arial" panose="020B0604020202020204" pitchFamily="34" charset="0"/>
                <a:cs typeface="Arial" panose="020B0604020202020204" pitchFamily="34" charset="0"/>
              </a:rPr>
              <a:t> and Turkey</a:t>
            </a:r>
          </a:p>
          <a:p>
            <a:endParaRPr lang="en-US" sz="2000">
              <a:solidFill>
                <a:srgbClr val="666666"/>
              </a:solidFill>
            </a:endParaRPr>
          </a:p>
        </p:txBody>
      </p:sp>
    </p:spTree>
    <p:extLst>
      <p:ext uri="{BB962C8B-B14F-4D97-AF65-F5344CB8AC3E}">
        <p14:creationId xmlns:p14="http://schemas.microsoft.com/office/powerpoint/2010/main" val="2099854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18297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atin typeface="Calibri" panose="020F0502020204030204" pitchFamily="34" charset="0"/>
                <a:cs typeface="Calibri" panose="020F0502020204030204" pitchFamily="34" charset="0"/>
              </a:rPr>
              <a:t>73% of U.S. textile and apparel exports go to FTA partners</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69.8% to Western Hemisphere FTA partners:</a:t>
            </a:r>
          </a:p>
          <a:p>
            <a:pPr marL="342900" indent="-342900">
              <a:buFont typeface="Wingdings" panose="05000000000000000000" pitchFamily="2" charset="2"/>
              <a:buChar char="Ø"/>
            </a:pPr>
            <a:r>
              <a:rPr lang="en-US">
                <a:latin typeface="Calibri" panose="020F0502020204030204" pitchFamily="34" charset="0"/>
                <a:cs typeface="Calibri" panose="020F0502020204030204" pitchFamily="34" charset="0"/>
              </a:rPr>
              <a:t>51.5% to USMCA</a:t>
            </a:r>
          </a:p>
          <a:p>
            <a:pPr marL="342900" indent="-342900">
              <a:buFont typeface="Wingdings" panose="05000000000000000000" pitchFamily="2" charset="2"/>
              <a:buChar char="Ø"/>
            </a:pPr>
            <a:r>
              <a:rPr lang="en-US">
                <a:latin typeface="Calibri" panose="020F0502020204030204" pitchFamily="34" charset="0"/>
                <a:cs typeface="Calibri" panose="020F0502020204030204" pitchFamily="34" charset="0"/>
              </a:rPr>
              <a:t>16.2% to CAFTA-DR</a:t>
            </a:r>
          </a:p>
          <a:p>
            <a:endParaRPr lang="en-US" sz="2000">
              <a:solidFill>
                <a:srgbClr val="666666"/>
              </a:solidFill>
            </a:endParaRPr>
          </a:p>
        </p:txBody>
      </p:sp>
    </p:spTree>
    <p:extLst>
      <p:ext uri="{BB962C8B-B14F-4D97-AF65-F5344CB8AC3E}">
        <p14:creationId xmlns:p14="http://schemas.microsoft.com/office/powerpoint/2010/main" val="2807637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effectLst/>
                <a:latin typeface="Arial" panose="020B0604020202020204" pitchFamily="34" charset="0"/>
                <a:cs typeface="Arial" panose="020B0604020202020204" pitchFamily="34" charset="0"/>
              </a:rPr>
              <a:t>U.S. businesses and social enterprises made commitments of</a:t>
            </a:r>
            <a:r>
              <a:rPr lang="en-US" b="1" i="0">
                <a:effectLst/>
                <a:latin typeface="Arial" panose="020B0604020202020204" pitchFamily="34" charset="0"/>
                <a:cs typeface="Arial" panose="020B0604020202020204" pitchFamily="34" charset="0"/>
              </a:rPr>
              <a:t> </a:t>
            </a:r>
            <a:r>
              <a:rPr lang="en-US" b="1" i="0" u="sng">
                <a:effectLst/>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over 3.9 billion</a:t>
            </a:r>
            <a:r>
              <a:rPr lang="en-US" b="1" i="0" u="sng">
                <a:effectLst/>
                <a:latin typeface="Arial" panose="020B0604020202020204" pitchFamily="34" charset="0"/>
                <a:cs typeface="Arial" panose="020B0604020202020204" pitchFamily="34" charset="0"/>
              </a:rPr>
              <a:t> in the textile and apparel sector</a:t>
            </a:r>
            <a:r>
              <a:rPr lang="en-US" b="1" i="0">
                <a:effectLst/>
                <a:latin typeface="Arial" panose="020B0604020202020204" pitchFamily="34" charset="0"/>
                <a:cs typeface="Arial" panose="020B0604020202020204" pitchFamily="34" charset="0"/>
              </a:rPr>
              <a:t> </a:t>
            </a:r>
            <a:r>
              <a:rPr lang="en-US" b="0" i="0">
                <a:effectLst/>
                <a:latin typeface="Arial" panose="020B0604020202020204" pitchFamily="34" charset="0"/>
                <a:cs typeface="Arial" panose="020B0604020202020204" pitchFamily="34" charset="0"/>
              </a:rPr>
              <a:t>to promote economic opportunity in Northern Central America, which helps support a broader strategy to address the root causes of migration. </a:t>
            </a:r>
          </a:p>
          <a:p>
            <a:endParaRPr lang="en-US">
              <a:latin typeface="Arial" panose="020B0604020202020204" pitchFamily="34" charset="0"/>
              <a:cs typeface="Arial" panose="020B0604020202020204" pitchFamily="34" charset="0"/>
            </a:endParaRPr>
          </a:p>
          <a:p>
            <a:pPr algn="l">
              <a:buFont typeface="Arial" panose="020B0604020202020204" pitchFamily="34" charset="0"/>
              <a:buNone/>
            </a:pPr>
            <a:r>
              <a:rPr lang="en-US" b="0" i="0">
                <a:solidFill>
                  <a:srgbClr val="1A1A1A"/>
                </a:solidFill>
                <a:effectLst/>
                <a:latin typeface="Arial" panose="020B0604020202020204" pitchFamily="34" charset="0"/>
                <a:cs typeface="Arial" panose="020B0604020202020204" pitchFamily="34" charset="0"/>
              </a:rPr>
              <a:t>The U.S. continues to engage with Central American partner countries to address trade-related issues to optimize inclusive economic opportunities; strengthen trade rules and transparency and address non-tariff trade impediments; provide capacity building in areas such as textile and apparel trade-related regulation and practice on customs, border and market access issues, including agricultural and sanitary and phytosanitary regulations, to avoid barriers to trade. </a:t>
            </a:r>
            <a:endParaRPr lang="en-US" b="1">
              <a:solidFill>
                <a:srgbClr val="1A1A1A"/>
              </a:solidFill>
              <a:latin typeface="Arial" panose="020B0604020202020204" pitchFamily="34" charset="0"/>
              <a:cs typeface="Arial" panose="020B0604020202020204" pitchFamily="34" charset="0"/>
            </a:endParaRPr>
          </a:p>
          <a:p>
            <a:pPr algn="l">
              <a:buFont typeface="Arial" panose="020B0604020202020204" pitchFamily="34" charset="0"/>
              <a:buChar char="•"/>
            </a:pPr>
            <a:endParaRPr lang="en-US" b="1" i="0">
              <a:solidFill>
                <a:srgbClr val="1A1A1A"/>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endParaRPr lang="en-US" b="1" i="0">
              <a:solidFill>
                <a:srgbClr val="1A1A1A"/>
              </a:solidFill>
              <a:effectLst/>
              <a:latin typeface="Arial" panose="020B0604020202020204" pitchFamily="34" charset="0"/>
              <a:cs typeface="Arial" panose="020B0604020202020204" pitchFamily="34" charset="0"/>
            </a:endParaRPr>
          </a:p>
          <a:p>
            <a:pPr algn="l">
              <a:buFont typeface="Arial" panose="020B0604020202020204" pitchFamily="34" charset="0"/>
              <a:buNone/>
            </a:pPr>
            <a:r>
              <a:rPr lang="en-US" b="0" i="0">
                <a:solidFill>
                  <a:srgbClr val="1A1A1A"/>
                </a:solidFill>
                <a:effectLst/>
                <a:latin typeface="Arial" panose="020B0604020202020204" pitchFamily="34" charset="0"/>
                <a:cs typeface="Arial" panose="020B0604020202020204" pitchFamily="34" charset="0"/>
              </a:rPr>
              <a:t>Continue to engage CAFTA-DR partners and stakeholders to identify and develop means to increase two-way trade in textiles and apparel and strengthen the North American supply chain </a:t>
            </a:r>
            <a:r>
              <a:rPr lang="en-US" b="1" i="0">
                <a:solidFill>
                  <a:srgbClr val="1A1A1A"/>
                </a:solidFill>
                <a:effectLst/>
                <a:latin typeface="Arial" panose="020B0604020202020204" pitchFamily="34" charset="0"/>
                <a:cs typeface="Arial" panose="020B0604020202020204" pitchFamily="34" charset="0"/>
              </a:rPr>
              <a:t>and near-shoring </a:t>
            </a:r>
            <a:r>
              <a:rPr lang="en-US" b="0" i="0">
                <a:solidFill>
                  <a:srgbClr val="1A1A1A"/>
                </a:solidFill>
                <a:effectLst/>
                <a:latin typeface="Arial" panose="020B0604020202020204" pitchFamily="34" charset="0"/>
                <a:cs typeface="Arial" panose="020B0604020202020204" pitchFamily="34" charset="0"/>
              </a:rPr>
              <a:t>to enhance formal job creation. </a:t>
            </a:r>
          </a:p>
          <a:p>
            <a:endParaRPr lang="en-US" b="0" i="0">
              <a:effectLst/>
              <a:latin typeface="Arial" panose="020B0604020202020204" pitchFamily="34" charset="0"/>
              <a:cs typeface="Arial" panose="020B0604020202020204" pitchFamily="34" charset="0"/>
            </a:endParaRPr>
          </a:p>
          <a:p>
            <a:endParaRPr lang="en-US" b="0" i="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00290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021094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899473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37744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a:solidFill>
                <a:srgbClr val="1A1A1A"/>
              </a:solidFill>
              <a:effectLst/>
              <a:latin typeface="Merriweather" panose="00000500000000000000" pitchFamily="2" charset="0"/>
            </a:endParaRPr>
          </a:p>
        </p:txBody>
      </p:sp>
    </p:spTree>
    <p:extLst>
      <p:ext uri="{BB962C8B-B14F-4D97-AF65-F5344CB8AC3E}">
        <p14:creationId xmlns:p14="http://schemas.microsoft.com/office/powerpoint/2010/main" val="4222817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Indo Pacific region has 60% of the world’s population and is projected to be the largest contributor to global growth over the next 30 years - which is why we need to deepen our trade partnerships there.</a:t>
            </a:r>
          </a:p>
          <a:p>
            <a:endParaRPr lang="en-US"/>
          </a:p>
          <a:p>
            <a:pPr marL="171450" indent="-171450">
              <a:buFont typeface="Arial" panose="020B0604020202020204" pitchFamily="34" charset="0"/>
              <a:buChar char="•"/>
            </a:pPr>
            <a:r>
              <a:rPr lang="en-US"/>
              <a:t>In Europe we’re deepening our solidarity in response to Russia’s war of aggression – helping allies meet near-term energy needs and plan for long-term energy security.  Through EU-TTC, we’re also tackling next-generation challenges to align Transatlantic approaches to export controls, secure supply chains, data governance and investment security.</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Tree>
    <p:extLst>
      <p:ext uri="{BB962C8B-B14F-4D97-AF65-F5344CB8AC3E}">
        <p14:creationId xmlns:p14="http://schemas.microsoft.com/office/powerpoint/2010/main" val="1281296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IPEF, we partnering with 13 countries with goal of increasing shared prosperity, shaping technological innovation and tackling economic challenges and increasing trade and investment.</a:t>
            </a:r>
          </a:p>
          <a:p>
            <a:pPr marL="171450" indent="-171450">
              <a:buFont typeface="Arial" panose="020B0604020202020204" pitchFamily="34" charset="0"/>
              <a:buChar char="•"/>
            </a:pPr>
            <a:r>
              <a:rPr lang="en-US"/>
              <a:t>Essentially this is the Administration’s effort to reassert U.S. economic leadership in the region.</a:t>
            </a:r>
          </a:p>
          <a:p>
            <a:pPr marL="171450" indent="-171450">
              <a:buFont typeface="Arial" panose="020B0604020202020204" pitchFamily="34" charset="0"/>
              <a:buChar char="•"/>
            </a:pPr>
            <a:r>
              <a:rPr lang="en-US"/>
              <a:t>DOC is leading three pillars….</a:t>
            </a:r>
          </a:p>
          <a:p>
            <a:pPr marL="171450" indent="-171450">
              <a:buFont typeface="Arial" panose="020B0604020202020204" pitchFamily="34" charset="0"/>
              <a:buChar char="•"/>
            </a:pPr>
            <a:r>
              <a:rPr lang="en-US"/>
              <a:t>Impossible to discuss the future of this region without addressing the challenges posted by the PRC – and ITA’s role in addressing them.</a:t>
            </a:r>
          </a:p>
          <a:p>
            <a:pPr marL="171450" indent="-171450">
              <a:buFont typeface="Arial" panose="020B0604020202020204" pitchFamily="34" charset="0"/>
              <a:buChar char="•"/>
            </a:pPr>
            <a:r>
              <a:rPr lang="en-US"/>
              <a:t>In half century of relations, the U.S. China relationship has become the world’s most consequential.  It is now our third largest export market and our private sector has helped to shape that development.</a:t>
            </a:r>
          </a:p>
          <a:p>
            <a:pPr marL="171450" indent="-171450">
              <a:buFont typeface="Arial" panose="020B0604020202020204" pitchFamily="34" charset="0"/>
              <a:buChar char="•"/>
            </a:pPr>
            <a:r>
              <a:rPr lang="en-US"/>
              <a:t>Despite hopes that China would embrace political and economic reform, President Xi and the Chinese Communist Party have taken a different path – increasing the role of the state in society and the economy, constraining the free flow of capital and information, fusing economic and technology policies with military ambitions, and deploying coercive economic policies against both countries and </a:t>
            </a:r>
            <a:r>
              <a:rPr lang="en-US" err="1"/>
              <a:t>non-Chinese</a:t>
            </a:r>
            <a:r>
              <a:rPr lang="en-US"/>
              <a:t> companies.</a:t>
            </a:r>
          </a:p>
          <a:p>
            <a:pPr marL="171450" indent="-171450">
              <a:buFont typeface="Arial" panose="020B0604020202020204" pitchFamily="34" charset="0"/>
              <a:buChar char="•"/>
            </a:pPr>
            <a:r>
              <a:rPr lang="en-US"/>
              <a:t>SGR and the Administration – INVEST, ALIGN and COMPETE</a:t>
            </a:r>
          </a:p>
          <a:p>
            <a:pPr marL="171450" indent="-171450">
              <a:buFont typeface="Arial" panose="020B0604020202020204" pitchFamily="34" charset="0"/>
              <a:buChar char="•"/>
            </a:pPr>
            <a:r>
              <a:rPr lang="en-US" err="1"/>
              <a:t>Moderninizing</a:t>
            </a:r>
            <a:r>
              <a:rPr lang="en-US"/>
              <a:t> our approach to supply chain resiliency, export controls and inbound and outbound investment.</a:t>
            </a:r>
          </a:p>
          <a:p>
            <a:pPr marL="171450" indent="-171450">
              <a:buFont typeface="Arial" panose="020B0604020202020204" pitchFamily="34" charset="0"/>
              <a:buChar char="•"/>
            </a:pPr>
            <a:r>
              <a:rPr lang="en-US"/>
              <a:t>Let me be clear – we do not seek to decouple from the Chinese economy BUT</a:t>
            </a:r>
          </a:p>
          <a:p>
            <a:pPr marL="171450" indent="-171450">
              <a:buFont typeface="Arial" panose="020B0604020202020204" pitchFamily="34" charset="0"/>
              <a:buChar char="•"/>
            </a:pPr>
            <a:r>
              <a:rPr lang="en-US"/>
              <a:t>Our number one priority is protecting and advancing our economic and national security interests.</a:t>
            </a:r>
          </a:p>
        </p:txBody>
      </p:sp>
    </p:spTree>
    <p:extLst>
      <p:ext uri="{BB962C8B-B14F-4D97-AF65-F5344CB8AC3E}">
        <p14:creationId xmlns:p14="http://schemas.microsoft.com/office/powerpoint/2010/main" val="955651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a:solidFill>
                  <a:srgbClr val="C00000"/>
                </a:solidFill>
                <a:latin typeface="Arial" panose="020B0604020202020204" pitchFamily="34" charset="0"/>
                <a:ea typeface="+mn-lt"/>
                <a:cs typeface="Arial" panose="020B0604020202020204" pitchFamily="34" charset="0"/>
              </a:rPr>
              <a:t>Trade Policy Administration</a:t>
            </a:r>
          </a:p>
          <a:p>
            <a:pPr marL="457200" marR="0" lvl="1" indent="0" algn="l" defTabSz="457200" rtl="0" eaLnBrk="1" fontAlgn="auto" latinLnBrk="0" hangingPunct="1">
              <a:lnSpc>
                <a:spcPct val="100000"/>
              </a:lnSpc>
              <a:spcBef>
                <a:spcPts val="0"/>
              </a:spcBef>
              <a:spcAft>
                <a:spcPts val="0"/>
              </a:spcAft>
              <a:buClr>
                <a:srgbClr val="066699"/>
              </a:buClr>
              <a:buSzTx/>
              <a:buFont typeface="Wingdings" panose="05000000000000000000" pitchFamily="2" charset="2"/>
              <a:buChar char="Ø"/>
              <a:tabLst/>
              <a:defRPr/>
            </a:pPr>
            <a:r>
              <a:rPr lang="en-US">
                <a:latin typeface="Arial" panose="020B0604020202020204" pitchFamily="34" charset="0"/>
                <a:cs typeface="Arial" panose="020B0604020202020204" pitchFamily="34" charset="0"/>
              </a:rPr>
              <a:t>Support to the U.S. Trade Representative in Free Trade Agreement negotiations on the </a:t>
            </a:r>
            <a:r>
              <a:rPr lang="en-US" b="1">
                <a:latin typeface="Arial" panose="020B0604020202020204" pitchFamily="34" charset="0"/>
                <a:cs typeface="Arial" panose="020B0604020202020204" pitchFamily="34" charset="0"/>
              </a:rPr>
              <a:t>Textile and Apparel Chapter</a:t>
            </a:r>
            <a:r>
              <a:rPr lang="en-US">
                <a:latin typeface="Arial" panose="020B0604020202020204" pitchFamily="34" charset="0"/>
                <a:cs typeface="Arial" panose="020B0604020202020204" pitchFamily="34" charset="0"/>
              </a:rPr>
              <a:t>.</a:t>
            </a:r>
            <a:r>
              <a:rPr lang="en-US">
                <a:solidFill>
                  <a:srgbClr val="444444"/>
                </a:solidFill>
                <a:latin typeface="Arial" panose="020B0604020202020204" pitchFamily="34" charset="0"/>
                <a:cs typeface="Arial" panose="020B0604020202020204" pitchFamily="34" charset="0"/>
              </a:rPr>
              <a:t> We </a:t>
            </a:r>
            <a:r>
              <a:rPr lang="en-US">
                <a:latin typeface="Arial" panose="020B0604020202020204" pitchFamily="34" charset="0"/>
                <a:cs typeface="Arial" panose="020B0604020202020204" pitchFamily="34" charset="0"/>
              </a:rPr>
              <a:t>provide comprehensive sectoral analyses and product-specific advice for trade policy development and implementation. </a:t>
            </a:r>
            <a:endParaRPr lang="en-US">
              <a:solidFill>
                <a:srgbClr val="444444"/>
              </a:solidFill>
              <a:latin typeface="Arial" panose="020B0604020202020204" pitchFamily="34" charset="0"/>
              <a:cs typeface="Arial" panose="020B0604020202020204" pitchFamily="34" charset="0"/>
            </a:endParaRPr>
          </a:p>
          <a:p>
            <a:pPr lvl="1">
              <a:buClr>
                <a:srgbClr val="066699"/>
              </a:buClr>
              <a:buFont typeface="Wingdings" panose="05000000000000000000" pitchFamily="2" charset="2"/>
              <a:buChar char="Ø"/>
            </a:pPr>
            <a:r>
              <a:rPr lang="en-US">
                <a:latin typeface="Arial" panose="020B0604020202020204" pitchFamily="34" charset="0"/>
                <a:ea typeface="+mn-lt"/>
                <a:cs typeface="Arial" panose="020B0604020202020204" pitchFamily="34" charset="0"/>
              </a:rPr>
              <a:t>Statutory provisions in Free Trade Agreements &amp; Preference Programs </a:t>
            </a:r>
          </a:p>
          <a:p>
            <a:pPr lvl="1">
              <a:buClr>
                <a:srgbClr val="066699"/>
              </a:buClr>
              <a:buFont typeface="Wingdings" panose="05000000000000000000" pitchFamily="2" charset="2"/>
              <a:buChar char="Ø"/>
            </a:pPr>
            <a:r>
              <a:rPr lang="en-US">
                <a:latin typeface="Arial" panose="020B0604020202020204" pitchFamily="34" charset="0"/>
                <a:ea typeface="+mn-lt"/>
                <a:cs typeface="Arial" panose="020B0604020202020204" pitchFamily="34" charset="0"/>
              </a:rPr>
              <a:t>Miscellaneous Tariff Bills (MTB)</a:t>
            </a:r>
          </a:p>
          <a:p>
            <a:pPr lvl="1">
              <a:buClr>
                <a:srgbClr val="066699"/>
              </a:buClr>
              <a:buFont typeface="Wingdings" panose="05000000000000000000" pitchFamily="2" charset="2"/>
              <a:buChar char="Ø"/>
            </a:pPr>
            <a:r>
              <a:rPr lang="en-US">
                <a:latin typeface="Arial" panose="020B0604020202020204" pitchFamily="34" charset="0"/>
                <a:ea typeface="+mn-lt"/>
                <a:cs typeface="Arial" panose="020B0604020202020204" pitchFamily="34" charset="0"/>
              </a:rPr>
              <a:t>Foreign Trade Zones </a:t>
            </a:r>
          </a:p>
          <a:p>
            <a:pPr lvl="1">
              <a:buClr>
                <a:srgbClr val="066699"/>
              </a:buClr>
              <a:buFont typeface="Wingdings" panose="05000000000000000000" pitchFamily="2" charset="2"/>
              <a:buChar char="Ø"/>
            </a:pPr>
            <a:r>
              <a:rPr lang="en-US">
                <a:latin typeface="Arial" panose="020B0604020202020204" pitchFamily="34" charset="0"/>
                <a:ea typeface="+mn-lt"/>
                <a:cs typeface="Arial" panose="020B0604020202020204" pitchFamily="34" charset="0"/>
              </a:rPr>
              <a:t>Support SME exporters and B2B matchmaking</a:t>
            </a:r>
          </a:p>
          <a:p>
            <a:pPr lvl="1">
              <a:buClr>
                <a:srgbClr val="066699"/>
              </a:buClr>
              <a:buFont typeface="Wingdings" panose="05000000000000000000" pitchFamily="2" charset="2"/>
              <a:buChar char="Ø"/>
            </a:pPr>
            <a:r>
              <a:rPr lang="en-US">
                <a:latin typeface="Arial" panose="020B0604020202020204" pitchFamily="34" charset="0"/>
                <a:ea typeface="+mn-lt"/>
                <a:cs typeface="Arial" panose="020B0604020202020204" pitchFamily="34" charset="0"/>
              </a:rPr>
              <a:t>China Trade issues (301 Tariffs, Forced Labor)</a:t>
            </a:r>
          </a:p>
          <a:p>
            <a:pPr lvl="1">
              <a:buClr>
                <a:srgbClr val="066699"/>
              </a:buClr>
              <a:buFont typeface="Wingdings" panose="05000000000000000000" pitchFamily="2" charset="2"/>
              <a:buChar char="Ø"/>
            </a:pPr>
            <a:r>
              <a:rPr lang="en-US">
                <a:latin typeface="Arial" panose="020B0604020202020204" pitchFamily="34" charset="0"/>
                <a:ea typeface="Calibri" panose="020F0502020204030204" pitchFamily="34" charset="0"/>
                <a:cs typeface="Arial" panose="020B0604020202020204" pitchFamily="34" charset="0"/>
              </a:rPr>
              <a:t>Industry Trade Advisory Committee on Textiles and Clothing (ITAC – 12)</a:t>
            </a:r>
          </a:p>
          <a:p>
            <a:pPr lvl="1">
              <a:buClr>
                <a:srgbClr val="066699"/>
              </a:buClr>
              <a:buFont typeface="Wingdings" panose="05000000000000000000" pitchFamily="2" charset="2"/>
              <a:buChar char="Ø"/>
            </a:pPr>
            <a:endParaRPr lang="en-US">
              <a:latin typeface="Arial" panose="020B0604020202020204" pitchFamily="34" charset="0"/>
              <a:ea typeface="+mn-lt"/>
              <a:cs typeface="Arial" panose="020B0604020202020204" pitchFamily="34" charset="0"/>
            </a:endParaRPr>
          </a:p>
          <a:p>
            <a:pPr marL="0" lvl="1" indent="0">
              <a:spcAft>
                <a:spcPts val="1200"/>
              </a:spcAft>
              <a:buNone/>
            </a:pPr>
            <a:r>
              <a:rPr lang="en-US" b="1">
                <a:solidFill>
                  <a:srgbClr val="C00000"/>
                </a:solidFill>
                <a:latin typeface="Arial" panose="020B0604020202020204" pitchFamily="34" charset="0"/>
                <a:cs typeface="Arial" panose="020B0604020202020204" pitchFamily="34" charset="0"/>
              </a:rPr>
              <a:t>Trade Data and Analysis</a:t>
            </a:r>
          </a:p>
          <a:p>
            <a:pPr marL="0" indent="0">
              <a:buNone/>
            </a:pPr>
            <a:r>
              <a:rPr lang="en-US" b="1">
                <a:solidFill>
                  <a:srgbClr val="C00000"/>
                </a:solidFill>
                <a:latin typeface="Arial" panose="020B0604020202020204" pitchFamily="34" charset="0"/>
                <a:cs typeface="Arial" panose="020B0604020202020204" pitchFamily="34" charset="0"/>
              </a:rPr>
              <a:t>Promote Reshoring and Nearshoring Initiatives</a:t>
            </a:r>
          </a:p>
          <a:p>
            <a:pPr lvl="1">
              <a:buClr>
                <a:srgbClr val="066699"/>
              </a:buClr>
              <a:buFont typeface="Wingdings" panose="05000000000000000000" pitchFamily="2" charset="2"/>
              <a:buChar char="Ø"/>
            </a:pPr>
            <a:r>
              <a:rPr lang="en-US">
                <a:latin typeface="Arial" panose="020B0604020202020204" pitchFamily="34" charset="0"/>
                <a:cs typeface="Arial" panose="020B0604020202020204" pitchFamily="34" charset="0"/>
              </a:rPr>
              <a:t>Supply Chain Resiliency </a:t>
            </a:r>
          </a:p>
          <a:p>
            <a:pPr lvl="1">
              <a:buClr>
                <a:srgbClr val="066699"/>
              </a:buClr>
              <a:buFont typeface="Wingdings" panose="05000000000000000000" pitchFamily="2" charset="2"/>
              <a:buChar char="Ø"/>
            </a:pPr>
            <a:r>
              <a:rPr lang="en-US">
                <a:solidFill>
                  <a:schemeClr val="tx1"/>
                </a:solidFill>
                <a:latin typeface="Arial" panose="020B0604020202020204" pitchFamily="34" charset="0"/>
                <a:cs typeface="Arial" panose="020B0604020202020204" pitchFamily="34" charset="0"/>
              </a:rPr>
              <a:t>Made in USA</a:t>
            </a:r>
          </a:p>
          <a:p>
            <a:endParaRPr lang="en-US"/>
          </a:p>
        </p:txBody>
      </p:sp>
    </p:spTree>
    <p:extLst>
      <p:ext uri="{BB962C8B-B14F-4D97-AF65-F5344CB8AC3E}">
        <p14:creationId xmlns:p14="http://schemas.microsoft.com/office/powerpoint/2010/main" val="223190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US" sz="1100">
                <a:solidFill>
                  <a:schemeClr val="tx1"/>
                </a:solidFill>
                <a:latin typeface="Arial" panose="020B0604020202020204" pitchFamily="34" charset="0"/>
                <a:cs typeface="Arial" panose="020B0604020202020204" pitchFamily="34" charset="0"/>
              </a:rPr>
              <a:t>Established in 1972, CITA is an interagency committee chaired by the Department of Commerce, includes the Office of the U.S. Trade Representative (USTR), Labor, State, and Treasury</a:t>
            </a:r>
          </a:p>
          <a:p>
            <a:pPr marL="285750" indent="-285750">
              <a:spcAft>
                <a:spcPts val="1200"/>
              </a:spcAft>
              <a:buFont typeface="Arial" panose="020B0604020202020204" pitchFamily="34" charset="0"/>
              <a:buChar char="•"/>
            </a:pPr>
            <a:r>
              <a:rPr lang="en-US" sz="1100">
                <a:solidFill>
                  <a:schemeClr val="tx1"/>
                </a:solidFill>
                <a:latin typeface="Arial" panose="020B0604020202020204" pitchFamily="34" charset="0"/>
                <a:cs typeface="Arial" panose="020B0604020202020204" pitchFamily="34" charset="0"/>
              </a:rPr>
              <a:t>Implements textile and apparel provisions of Free Trade Agreements (FTAs) and unilateral preference programs (e.g., the African Growth and Opportunity Act, the Caribbean Basin Trade Partnership Act, and Haiti)</a:t>
            </a:r>
          </a:p>
          <a:p>
            <a:pPr marL="285750" indent="-285750">
              <a:spcAft>
                <a:spcPts val="1200"/>
              </a:spcAft>
              <a:buFont typeface="Arial" panose="020B0604020202020204" pitchFamily="34" charset="0"/>
              <a:buChar char="•"/>
            </a:pPr>
            <a:r>
              <a:rPr lang="en-US" sz="1100">
                <a:solidFill>
                  <a:schemeClr val="tx1"/>
                </a:solidFill>
                <a:latin typeface="Arial" panose="020B0604020202020204" pitchFamily="34" charset="0"/>
                <a:cs typeface="Arial" panose="020B0604020202020204" pitchFamily="34" charset="0"/>
              </a:rPr>
              <a:t>Administers FTA commercial availability (“short supply”) provisions for CAFTA-DR, Colombia, Panama, and Peru</a:t>
            </a:r>
          </a:p>
          <a:p>
            <a:pPr marL="285750" indent="-285750">
              <a:buFont typeface="Arial" panose="020B0604020202020204" pitchFamily="34" charset="0"/>
              <a:buChar char="•"/>
            </a:pPr>
            <a:r>
              <a:rPr lang="en-US" sz="1100">
                <a:solidFill>
                  <a:schemeClr val="tx1"/>
                </a:solidFill>
                <a:latin typeface="Arial" panose="020B0604020202020204" pitchFamily="34" charset="0"/>
                <a:cs typeface="Arial" panose="020B0604020202020204" pitchFamily="34" charset="0"/>
              </a:rPr>
              <a:t>Administers FTA textile and apparel safeguard actions</a:t>
            </a:r>
          </a:p>
          <a:p>
            <a:endParaRPr lang="en-US"/>
          </a:p>
        </p:txBody>
      </p:sp>
    </p:spTree>
    <p:extLst>
      <p:ext uri="{BB962C8B-B14F-4D97-AF65-F5344CB8AC3E}">
        <p14:creationId xmlns:p14="http://schemas.microsoft.com/office/powerpoint/2010/main" val="21296041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5" descr="title1e.jpg                                                    00293B0BMacintosh HD                   BD7F38D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p:cNvSpPr>
            <a:spLocks noGrp="1" noChangeArrowheads="1"/>
          </p:cNvSpPr>
          <p:nvPr>
            <p:ph type="ctrTitle"/>
          </p:nvPr>
        </p:nvSpPr>
        <p:spPr>
          <a:xfrm>
            <a:off x="3124200" y="1828800"/>
            <a:ext cx="5410200" cy="1143000"/>
          </a:xfrm>
        </p:spPr>
        <p:txBody>
          <a:bodyPr/>
          <a:lstStyle>
            <a:lvl1pPr>
              <a:defRPr sz="4400">
                <a:solidFill>
                  <a:srgbClr val="0067AB"/>
                </a:solidFill>
              </a:defRPr>
            </a:lvl1pPr>
          </a:lstStyle>
          <a:p>
            <a:r>
              <a:rPr lang="en-US"/>
              <a:t>Click to edit Master title style</a:t>
            </a:r>
          </a:p>
        </p:txBody>
      </p:sp>
      <p:sp>
        <p:nvSpPr>
          <p:cNvPr id="9220" name="Rectangle 4"/>
          <p:cNvSpPr>
            <a:spLocks noGrp="1" noChangeArrowheads="1"/>
          </p:cNvSpPr>
          <p:nvPr>
            <p:ph type="subTitle" idx="1"/>
          </p:nvPr>
        </p:nvSpPr>
        <p:spPr>
          <a:xfrm>
            <a:off x="3124200" y="3276600"/>
            <a:ext cx="5410200" cy="1752600"/>
          </a:xfrm>
        </p:spPr>
        <p:txBody>
          <a:bodyPr/>
          <a:lstStyle>
            <a:lvl1pPr marL="0" indent="0">
              <a:buFontTx/>
              <a:buNone/>
              <a:defRPr sz="2800"/>
            </a:lvl1pPr>
          </a:lstStyle>
          <a:p>
            <a:r>
              <a:rPr lang="en-US"/>
              <a:t>Click to edit Master subtitle style</a:t>
            </a:r>
          </a:p>
        </p:txBody>
      </p:sp>
    </p:spTree>
    <p:extLst>
      <p:ext uri="{BB962C8B-B14F-4D97-AF65-F5344CB8AC3E}">
        <p14:creationId xmlns:p14="http://schemas.microsoft.com/office/powerpoint/2010/main" val="3491260066"/>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vl1p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361864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152400"/>
            <a:ext cx="207645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07695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vl1p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35739844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95400" y="1219200"/>
            <a:ext cx="7162800" cy="914400"/>
          </a:xfrm>
        </p:spPr>
        <p:txBody>
          <a:bodyPr/>
          <a:lstStyle/>
          <a:p>
            <a:r>
              <a:rPr lang="en-US"/>
              <a:t>Click to edit Master title style</a:t>
            </a:r>
          </a:p>
        </p:txBody>
      </p:sp>
      <p:sp>
        <p:nvSpPr>
          <p:cNvPr id="3" name="ClipArt Placeholder 2"/>
          <p:cNvSpPr>
            <a:spLocks noGrp="1"/>
          </p:cNvSpPr>
          <p:nvPr>
            <p:ph type="clipArt" sz="half" idx="1"/>
          </p:nvPr>
        </p:nvSpPr>
        <p:spPr>
          <a:xfrm>
            <a:off x="1295400" y="2209800"/>
            <a:ext cx="3505200" cy="3886200"/>
          </a:xfrm>
        </p:spPr>
        <p:txBody>
          <a:bodyPr/>
          <a:lstStyle/>
          <a:p>
            <a:pPr lvl="0"/>
            <a:r>
              <a:rPr lang="en-US" noProof="0"/>
              <a:t>Click icon to add clip art</a:t>
            </a:r>
          </a:p>
        </p:txBody>
      </p:sp>
      <p:sp>
        <p:nvSpPr>
          <p:cNvPr id="4" name="Text Placeholder 3"/>
          <p:cNvSpPr>
            <a:spLocks noGrp="1"/>
          </p:cNvSpPr>
          <p:nvPr>
            <p:ph type="body" sz="half" idx="2"/>
          </p:nvPr>
        </p:nvSpPr>
        <p:spPr>
          <a:xfrm>
            <a:off x="4953000" y="2209800"/>
            <a:ext cx="35052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sldNum" sz="quarter" idx="11"/>
          </p:nvPr>
        </p:nvSpPr>
        <p:spPr/>
        <p:txBody>
          <a:bodyPr/>
          <a:lstStyle>
            <a:lvl1pPr eaLnBrk="1" hangingPunct="1">
              <a:defRPr/>
            </a:lvl1p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3667142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Title Slide">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5" name="Rectangle 34"/>
          <p:cNvSpPr/>
          <p:nvPr/>
        </p:nvSpPr>
        <p:spPr>
          <a:xfrm>
            <a:off x="0" y="1738746"/>
            <a:ext cx="9144000" cy="17664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05200"/>
            <a:ext cx="9153162" cy="137160"/>
          </a:xfrm>
          <a:prstGeom prst="rect">
            <a:avLst/>
          </a:prstGeom>
        </p:spPr>
      </p:pic>
      <p:sp>
        <p:nvSpPr>
          <p:cNvPr id="37" name="Rectangle 36"/>
          <p:cNvSpPr/>
          <p:nvPr/>
        </p:nvSpPr>
        <p:spPr>
          <a:xfrm>
            <a:off x="0" y="6477000"/>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2" name="Title 1"/>
          <p:cNvSpPr>
            <a:spLocks noGrp="1"/>
          </p:cNvSpPr>
          <p:nvPr>
            <p:ph type="ctrTitle" hasCustomPrompt="1"/>
          </p:nvPr>
        </p:nvSpPr>
        <p:spPr>
          <a:xfrm>
            <a:off x="0" y="1752602"/>
            <a:ext cx="9144000" cy="761999"/>
          </a:xfrm>
          <a:noFill/>
        </p:spPr>
        <p:txBody>
          <a:bodyPr>
            <a:noAutofit/>
            <a:scene3d>
              <a:camera prst="orthographicFront"/>
              <a:lightRig rig="threePt" dir="t"/>
            </a:scene3d>
            <a:sp3d extrusionH="57150">
              <a:bevelT w="69850" h="38100" prst="cross"/>
            </a:sp3d>
          </a:bodyPr>
          <a:lstStyle>
            <a:lvl1pPr>
              <a:defRPr sz="4000" b="0" baseline="0">
                <a:solidFill>
                  <a:srgbClr val="006B82"/>
                </a:solidFill>
                <a:latin typeface="Arial" pitchFamily="34" charset="0"/>
                <a:ea typeface="Arial Unicode MS" pitchFamily="34" charset="-128"/>
                <a:cs typeface="Arial" pitchFamily="34" charset="0"/>
              </a:defRPr>
            </a:lvl1pPr>
          </a:lstStyle>
          <a:p>
            <a:r>
              <a:rPr lang="en-US"/>
              <a:t>PRESENTATION TITLE ALL CAPS</a:t>
            </a:r>
          </a:p>
        </p:txBody>
      </p:sp>
      <p:sp>
        <p:nvSpPr>
          <p:cNvPr id="3" name="Subtitle 2"/>
          <p:cNvSpPr>
            <a:spLocks noGrp="1"/>
          </p:cNvSpPr>
          <p:nvPr>
            <p:ph type="subTitle" idx="1" hasCustomPrompt="1"/>
          </p:nvPr>
        </p:nvSpPr>
        <p:spPr>
          <a:xfrm>
            <a:off x="0" y="2514600"/>
            <a:ext cx="9144000" cy="457200"/>
          </a:xfrm>
          <a:noFill/>
        </p:spPr>
        <p:txBody>
          <a:bodyPr>
            <a:noAutofit/>
          </a:bodyPr>
          <a:lstStyle>
            <a:lvl1pPr marL="0" indent="0" algn="ctr">
              <a:buNone/>
              <a:defRPr sz="1800" baseline="0">
                <a:solidFill>
                  <a:schemeClr val="bg1"/>
                </a:solidFill>
                <a:latin typeface="Arial" pitchFamily="34" charset="0"/>
                <a:ea typeface="Arial Unicode MS" pitchFamily="34" charset="-128"/>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Speaker Name</a:t>
            </a:r>
          </a:p>
        </p:txBody>
      </p:sp>
      <p:sp>
        <p:nvSpPr>
          <p:cNvPr id="5" name="Text Placeholder 4"/>
          <p:cNvSpPr>
            <a:spLocks noGrp="1"/>
          </p:cNvSpPr>
          <p:nvPr>
            <p:ph type="body" sz="quarter" idx="11" hasCustomPrompt="1"/>
          </p:nvPr>
        </p:nvSpPr>
        <p:spPr>
          <a:xfrm>
            <a:off x="0" y="2971800"/>
            <a:ext cx="9144000" cy="457200"/>
          </a:xfrm>
        </p:spPr>
        <p:txBody>
          <a:bodyPr>
            <a:noAutofit/>
          </a:bodyPr>
          <a:lstStyle>
            <a:lvl1pPr marL="0" indent="0" algn="ctr">
              <a:buNone/>
              <a:defRPr sz="1600" baseline="0">
                <a:solidFill>
                  <a:schemeClr val="bg1"/>
                </a:solidFill>
                <a:latin typeface="Arial" pitchFamily="34" charset="0"/>
                <a:cs typeface="Arial" pitchFamily="34" charset="0"/>
              </a:defRPr>
            </a:lvl1pPr>
          </a:lstStyle>
          <a:p>
            <a:pPr lvl="0"/>
            <a:r>
              <a:rPr lang="en-US">
                <a:latin typeface="Arial" pitchFamily="34" charset="0"/>
                <a:cs typeface="Arial" pitchFamily="34" charset="0"/>
              </a:rPr>
              <a:t>Speaker Contact Information (optional)</a:t>
            </a:r>
            <a:endParaRPr lang="en-US"/>
          </a:p>
        </p:txBody>
      </p:sp>
      <p:sp>
        <p:nvSpPr>
          <p:cNvPr id="26" name="Content Placeholder 25"/>
          <p:cNvSpPr>
            <a:spLocks noGrp="1"/>
          </p:cNvSpPr>
          <p:nvPr>
            <p:ph sz="quarter" idx="12" hasCustomPrompt="1"/>
          </p:nvPr>
        </p:nvSpPr>
        <p:spPr>
          <a:xfrm>
            <a:off x="3200400" y="4114800"/>
            <a:ext cx="2819400" cy="1371600"/>
          </a:xfrm>
        </p:spPr>
        <p:txBody>
          <a:bodyPr anchor="ctr" anchorCtr="0"/>
          <a:lstStyle>
            <a:lvl1pPr marL="0" indent="0" algn="ctr">
              <a:buNone/>
              <a:defRPr baseline="0"/>
            </a:lvl1pPr>
          </a:lstStyle>
          <a:p>
            <a:pPr lvl="0"/>
            <a:r>
              <a:rPr lang="en-US"/>
              <a:t>Logo – insert image</a:t>
            </a:r>
          </a:p>
        </p:txBody>
      </p:sp>
      <p:pic>
        <p:nvPicPr>
          <p:cNvPr id="36" name="Picture 35"/>
          <p:cNvPicPr>
            <a:picLocks noChangeAspect="1"/>
          </p:cNvPicPr>
          <p:nvPr/>
        </p:nvPicPr>
        <p:blipFill rotWithShape="1">
          <a:blip r:embed="rId4" cstate="print">
            <a:extLst>
              <a:ext uri="{28A0092B-C50C-407E-A947-70E740481C1C}">
                <a14:useLocalDpi xmlns:a14="http://schemas.microsoft.com/office/drawing/2010/main" val="0"/>
              </a:ext>
            </a:extLst>
          </a:blip>
          <a:srcRect l="53462"/>
          <a:stretch/>
        </p:blipFill>
        <p:spPr>
          <a:xfrm>
            <a:off x="7836933" y="5641708"/>
            <a:ext cx="1204129" cy="759093"/>
          </a:xfrm>
          <a:prstGeom prst="rect">
            <a:avLst/>
          </a:prstGeom>
        </p:spPr>
      </p:pic>
    </p:spTree>
    <p:extLst>
      <p:ext uri="{BB962C8B-B14F-4D97-AF65-F5344CB8AC3E}">
        <p14:creationId xmlns:p14="http://schemas.microsoft.com/office/powerpoint/2010/main" val="40383239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Two Content">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1"/>
            <a:ext cx="4038600" cy="4525963"/>
          </a:xfrm>
        </p:spPr>
        <p:txBody>
          <a:bodyPr>
            <a:normAutofit/>
          </a:bodyPr>
          <a:lstStyle>
            <a:lvl1pPr marL="342900" indent="-342900">
              <a:buFont typeface="Georgia" pitchFamily="18" charset="0"/>
              <a:buChar char="»"/>
              <a:defRPr sz="2400">
                <a:latin typeface="Arial" pitchFamily="34" charset="0"/>
                <a:cs typeface="Arial" pitchFamily="34" charset="0"/>
              </a:defRPr>
            </a:lvl1pPr>
            <a:lvl2pPr marL="742950" indent="-285750">
              <a:buFont typeface="Arial" pitchFamily="34" charset="0"/>
              <a:buChar char="•"/>
              <a:defRPr sz="2000">
                <a:latin typeface="Arial" pitchFamily="34" charset="0"/>
                <a:cs typeface="Arial" pitchFamily="34" charset="0"/>
              </a:defRPr>
            </a:lvl2pPr>
            <a:lvl3pPr marL="1143000" indent="-228600">
              <a:buFont typeface="Courier New" pitchFamily="49" charset="0"/>
              <a:buChar char="o"/>
              <a:defRPr sz="1800">
                <a:latin typeface="Arial" pitchFamily="34" charset="0"/>
                <a:cs typeface="Arial" pitchFamily="34" charset="0"/>
              </a:defRPr>
            </a:lvl3pPr>
            <a:lvl4pPr marL="1600200" indent="-228600">
              <a:buFont typeface="Wingdings" pitchFamily="2" charset="2"/>
              <a:buChar char="§"/>
              <a:defRPr sz="1600">
                <a:latin typeface="Arial" pitchFamily="34" charset="0"/>
                <a:cs typeface="Arial" pitchFamily="34" charset="0"/>
              </a:defRPr>
            </a:lvl4pPr>
            <a:lvl5pPr marL="2057400" indent="-2286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p:cNvSpPr>
            <a:spLocks noGrp="1"/>
          </p:cNvSpPr>
          <p:nvPr>
            <p:ph type="title" hasCustomPrompt="1"/>
          </p:nvPr>
        </p:nvSpPr>
        <p:spPr>
          <a:xfrm>
            <a:off x="0" y="0"/>
            <a:ext cx="9144000" cy="990600"/>
          </a:xfrm>
          <a:solidFill>
            <a:schemeClr val="tx1"/>
          </a:solidFill>
        </p:spPr>
        <p:txBody>
          <a:bodyPr lIns="274320">
            <a:noAutofit/>
            <a:scene3d>
              <a:camera prst="orthographicFront"/>
              <a:lightRig rig="threePt" dir="t"/>
            </a:scene3d>
            <a:sp3d extrusionH="57150">
              <a:bevelT w="69850" h="38100" prst="cross"/>
            </a:sp3d>
          </a:bodyPr>
          <a:lstStyle>
            <a:lvl1pPr algn="l">
              <a:defRPr sz="3200">
                <a:solidFill>
                  <a:srgbClr val="006B82"/>
                </a:solidFill>
                <a:latin typeface="Arial" pitchFamily="34" charset="0"/>
                <a:cs typeface="Arial" pitchFamily="34" charset="0"/>
              </a:defRPr>
            </a:lvl1pPr>
          </a:lstStyle>
          <a:p>
            <a:r>
              <a:rPr lang="en-US"/>
              <a:t>SLIDE TITLE ALL CAPS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20" y="990600"/>
            <a:ext cx="9153162" cy="137160"/>
          </a:xfrm>
          <a:prstGeom prst="rect">
            <a:avLst/>
          </a:prstGeom>
        </p:spPr>
      </p:pic>
      <p:sp>
        <p:nvSpPr>
          <p:cNvPr id="10" name="Rectangle 9"/>
          <p:cNvSpPr/>
          <p:nvPr/>
        </p:nvSpPr>
        <p:spPr>
          <a:xfrm>
            <a:off x="0" y="6477000"/>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1" name="Content Placeholder 2"/>
          <p:cNvSpPr>
            <a:spLocks noGrp="1"/>
          </p:cNvSpPr>
          <p:nvPr>
            <p:ph sz="half" idx="10"/>
          </p:nvPr>
        </p:nvSpPr>
        <p:spPr>
          <a:xfrm>
            <a:off x="4724400" y="1600201"/>
            <a:ext cx="4038600" cy="4525963"/>
          </a:xfrm>
        </p:spPr>
        <p:txBody>
          <a:bodyPr>
            <a:normAutofit/>
          </a:bodyPr>
          <a:lstStyle>
            <a:lvl1pPr marL="342900" indent="-342900">
              <a:buFont typeface="Georgia" pitchFamily="18" charset="0"/>
              <a:buChar char="»"/>
              <a:defRPr sz="2400">
                <a:latin typeface="Arial" pitchFamily="34" charset="0"/>
                <a:cs typeface="Arial" pitchFamily="34" charset="0"/>
              </a:defRPr>
            </a:lvl1pPr>
            <a:lvl2pPr marL="742950" indent="-285750">
              <a:buFont typeface="Arial" pitchFamily="34" charset="0"/>
              <a:buChar char="•"/>
              <a:defRPr sz="2000">
                <a:latin typeface="Arial" pitchFamily="34" charset="0"/>
                <a:cs typeface="Arial" pitchFamily="34" charset="0"/>
              </a:defRPr>
            </a:lvl2pPr>
            <a:lvl3pPr marL="1143000" indent="-228600">
              <a:buFont typeface="Courier New" pitchFamily="49" charset="0"/>
              <a:buChar char="o"/>
              <a:defRPr sz="1800">
                <a:latin typeface="Arial" pitchFamily="34" charset="0"/>
                <a:cs typeface="Arial" pitchFamily="34" charset="0"/>
              </a:defRPr>
            </a:lvl3pPr>
            <a:lvl4pPr marL="1600200" indent="-228600">
              <a:buFont typeface="Wingdings" pitchFamily="2" charset="2"/>
              <a:buChar char="§"/>
              <a:defRPr sz="1600">
                <a:latin typeface="Arial" pitchFamily="34" charset="0"/>
                <a:cs typeface="Arial" pitchFamily="34" charset="0"/>
              </a:defRPr>
            </a:lvl4pPr>
            <a:lvl5pPr marL="2057400" indent="-2286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4616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Comparison">
    <p:bg>
      <p:bgPr>
        <a:solidFill>
          <a:schemeClr val="bg1">
            <a:lumMod val="95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57200" y="1535113"/>
            <a:ext cx="4040188" cy="639763"/>
          </a:xfrm>
        </p:spPr>
        <p:txBody>
          <a:bodyPr anchor="b"/>
          <a:lstStyle>
            <a:lvl1pPr marL="0" indent="0">
              <a:buNone/>
              <a:defRPr sz="2400" b="0">
                <a:solidFill>
                  <a:srgbClr val="006B82"/>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itle 1"/>
          <p:cNvSpPr>
            <a:spLocks noGrp="1"/>
          </p:cNvSpPr>
          <p:nvPr>
            <p:ph type="title" hasCustomPrompt="1"/>
          </p:nvPr>
        </p:nvSpPr>
        <p:spPr>
          <a:xfrm>
            <a:off x="0" y="0"/>
            <a:ext cx="9144000" cy="990600"/>
          </a:xfrm>
          <a:solidFill>
            <a:schemeClr val="tx1"/>
          </a:solidFill>
        </p:spPr>
        <p:txBody>
          <a:bodyPr lIns="274320">
            <a:noAutofit/>
            <a:scene3d>
              <a:camera prst="orthographicFront"/>
              <a:lightRig rig="threePt" dir="t"/>
            </a:scene3d>
            <a:sp3d extrusionH="57150">
              <a:bevelT w="69850" h="38100" prst="cross"/>
            </a:sp3d>
          </a:bodyPr>
          <a:lstStyle>
            <a:lvl1pPr algn="l">
              <a:defRPr sz="3200">
                <a:solidFill>
                  <a:srgbClr val="006B82"/>
                </a:solidFill>
                <a:latin typeface="Arial" pitchFamily="34" charset="0"/>
                <a:cs typeface="Arial" pitchFamily="34" charset="0"/>
              </a:defRPr>
            </a:lvl1pPr>
          </a:lstStyle>
          <a:p>
            <a:r>
              <a:rPr lang="en-US"/>
              <a:t>SLIDE TITLE ALL CAPS</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20" y="990600"/>
            <a:ext cx="9153162" cy="137160"/>
          </a:xfrm>
          <a:prstGeom prst="rect">
            <a:avLst/>
          </a:prstGeom>
        </p:spPr>
      </p:pic>
      <p:sp>
        <p:nvSpPr>
          <p:cNvPr id="12" name="Content Placeholder 2"/>
          <p:cNvSpPr>
            <a:spLocks noGrp="1"/>
          </p:cNvSpPr>
          <p:nvPr>
            <p:ph sz="half" idx="13"/>
          </p:nvPr>
        </p:nvSpPr>
        <p:spPr>
          <a:xfrm>
            <a:off x="457200" y="2209801"/>
            <a:ext cx="4038600" cy="3916363"/>
          </a:xfrm>
        </p:spPr>
        <p:txBody>
          <a:bodyPr>
            <a:normAutofit/>
          </a:bodyPr>
          <a:lstStyle>
            <a:lvl1pPr marL="342900" indent="-342900">
              <a:buFont typeface="Georgia" pitchFamily="18" charset="0"/>
              <a:buChar char="»"/>
              <a:defRPr sz="2400">
                <a:latin typeface="Arial" pitchFamily="34" charset="0"/>
                <a:cs typeface="Arial" pitchFamily="34" charset="0"/>
              </a:defRPr>
            </a:lvl1pPr>
            <a:lvl2pPr marL="742950" indent="-285750">
              <a:buFont typeface="Arial" pitchFamily="34" charset="0"/>
              <a:buChar char="•"/>
              <a:defRPr sz="2000">
                <a:latin typeface="Arial" pitchFamily="34" charset="0"/>
                <a:cs typeface="Arial" pitchFamily="34" charset="0"/>
              </a:defRPr>
            </a:lvl2pPr>
            <a:lvl3pPr marL="1143000" indent="-228600">
              <a:buFont typeface="Courier New" pitchFamily="49" charset="0"/>
              <a:buChar char="o"/>
              <a:defRPr sz="1800">
                <a:latin typeface="Arial" pitchFamily="34" charset="0"/>
                <a:cs typeface="Arial" pitchFamily="34" charset="0"/>
              </a:defRPr>
            </a:lvl3pPr>
            <a:lvl4pPr marL="1600200" indent="-228600">
              <a:buFont typeface="Wingdings" pitchFamily="2" charset="2"/>
              <a:buChar char="§"/>
              <a:defRPr sz="1600">
                <a:latin typeface="Arial" pitchFamily="34" charset="0"/>
                <a:cs typeface="Arial" pitchFamily="34" charset="0"/>
              </a:defRPr>
            </a:lvl4pPr>
            <a:lvl5pPr marL="2057400" indent="-2286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2"/>
          <p:cNvSpPr>
            <a:spLocks noGrp="1"/>
          </p:cNvSpPr>
          <p:nvPr>
            <p:ph type="body" idx="14" hasCustomPrompt="1"/>
          </p:nvPr>
        </p:nvSpPr>
        <p:spPr>
          <a:xfrm>
            <a:off x="4646612" y="1524000"/>
            <a:ext cx="4040188" cy="639763"/>
          </a:xfrm>
        </p:spPr>
        <p:txBody>
          <a:bodyPr anchor="b"/>
          <a:lstStyle>
            <a:lvl1pPr marL="0" indent="0">
              <a:buNone/>
              <a:defRPr sz="2400" b="0">
                <a:solidFill>
                  <a:srgbClr val="006B82"/>
                </a:solidFill>
                <a:latin typeface="Arial" pitchFamily="34" charset="0"/>
                <a:cs typeface="Arial"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Content Placeholder 2"/>
          <p:cNvSpPr>
            <a:spLocks noGrp="1"/>
          </p:cNvSpPr>
          <p:nvPr>
            <p:ph sz="half" idx="15"/>
          </p:nvPr>
        </p:nvSpPr>
        <p:spPr>
          <a:xfrm>
            <a:off x="4648200" y="2209801"/>
            <a:ext cx="4038600" cy="3916363"/>
          </a:xfrm>
        </p:spPr>
        <p:txBody>
          <a:bodyPr>
            <a:normAutofit/>
          </a:bodyPr>
          <a:lstStyle>
            <a:lvl1pPr marL="342900" indent="-342900">
              <a:buFont typeface="Georgia" pitchFamily="18" charset="0"/>
              <a:buChar char="»"/>
              <a:defRPr sz="2400">
                <a:latin typeface="Arial" pitchFamily="34" charset="0"/>
                <a:cs typeface="Arial" pitchFamily="34" charset="0"/>
              </a:defRPr>
            </a:lvl1pPr>
            <a:lvl2pPr marL="742950" indent="-285750">
              <a:buFont typeface="Arial" pitchFamily="34" charset="0"/>
              <a:buChar char="•"/>
              <a:defRPr sz="2000">
                <a:latin typeface="Arial" pitchFamily="34" charset="0"/>
                <a:cs typeface="Arial" pitchFamily="34" charset="0"/>
              </a:defRPr>
            </a:lvl2pPr>
            <a:lvl3pPr marL="1143000" indent="-228600">
              <a:buFont typeface="Courier New" pitchFamily="49" charset="0"/>
              <a:buChar char="o"/>
              <a:defRPr sz="1800">
                <a:latin typeface="Arial" pitchFamily="34" charset="0"/>
                <a:cs typeface="Arial" pitchFamily="34" charset="0"/>
              </a:defRPr>
            </a:lvl3pPr>
            <a:lvl4pPr marL="1600200" indent="-228600">
              <a:buFont typeface="Wingdings" pitchFamily="2" charset="2"/>
              <a:buChar char="§"/>
              <a:defRPr sz="1600">
                <a:latin typeface="Arial" pitchFamily="34" charset="0"/>
                <a:cs typeface="Arial" pitchFamily="34" charset="0"/>
              </a:defRPr>
            </a:lvl4pPr>
            <a:lvl5pPr marL="2057400" indent="-228600">
              <a:buFont typeface="Arial" pitchFamily="34" charset="0"/>
              <a:buChar char="­"/>
              <a:defRPr sz="1600">
                <a:latin typeface="Arial" pitchFamily="34" charset="0"/>
                <a:cs typeface="Arial" pitchFamily="34"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Rectangle 14"/>
          <p:cNvSpPr/>
          <p:nvPr/>
        </p:nvSpPr>
        <p:spPr>
          <a:xfrm>
            <a:off x="0" y="6477000"/>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957409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Title Only">
    <p:bg>
      <p:bgPr>
        <a:solidFill>
          <a:schemeClr val="bg1">
            <a:lumMod val="95000"/>
          </a:schemeClr>
        </a:solidFill>
        <a:effectLst/>
      </p:bgPr>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0" y="0"/>
            <a:ext cx="9144000" cy="990600"/>
          </a:xfrm>
          <a:solidFill>
            <a:schemeClr val="tx1"/>
          </a:solidFill>
        </p:spPr>
        <p:txBody>
          <a:bodyPr lIns="274320">
            <a:noAutofit/>
            <a:scene3d>
              <a:camera prst="orthographicFront"/>
              <a:lightRig rig="threePt" dir="t"/>
            </a:scene3d>
            <a:sp3d extrusionH="57150">
              <a:bevelT w="69850" h="38100" prst="cross"/>
            </a:sp3d>
          </a:bodyPr>
          <a:lstStyle>
            <a:lvl1pPr algn="l">
              <a:defRPr sz="3200">
                <a:solidFill>
                  <a:srgbClr val="006B82"/>
                </a:solidFill>
                <a:latin typeface="Arial" pitchFamily="34" charset="0"/>
                <a:cs typeface="Arial" pitchFamily="34" charset="0"/>
              </a:defRPr>
            </a:lvl1pPr>
          </a:lstStyle>
          <a:p>
            <a:r>
              <a:rPr lang="en-US"/>
              <a:t>SLIDE TITLE ALL CAPS</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20" y="990600"/>
            <a:ext cx="9153162" cy="137160"/>
          </a:xfrm>
          <a:prstGeom prst="rect">
            <a:avLst/>
          </a:prstGeom>
        </p:spPr>
      </p:pic>
      <p:sp>
        <p:nvSpPr>
          <p:cNvPr id="8" name="Rectangle 7"/>
          <p:cNvSpPr/>
          <p:nvPr/>
        </p:nvSpPr>
        <p:spPr>
          <a:xfrm>
            <a:off x="0" y="6477000"/>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5394896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Content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371600"/>
            <a:ext cx="5111750" cy="4876800"/>
          </a:xfrm>
        </p:spPr>
        <p:txBody>
          <a:bodyPr/>
          <a:lstStyle>
            <a:lvl1pPr marL="342900" indent="-342900">
              <a:buFont typeface="Georgia" pitchFamily="18" charset="0"/>
              <a:buChar char="»"/>
              <a:defRPr sz="3200">
                <a:latin typeface="Arial" pitchFamily="34" charset="0"/>
                <a:cs typeface="Arial" pitchFamily="34" charset="0"/>
              </a:defRPr>
            </a:lvl1pPr>
            <a:lvl2pPr marL="742950" indent="-285750">
              <a:buFont typeface="Arial" pitchFamily="34" charset="0"/>
              <a:buChar char="•"/>
              <a:defRPr sz="2800">
                <a:latin typeface="Arial" pitchFamily="34" charset="0"/>
                <a:cs typeface="Arial" pitchFamily="34" charset="0"/>
              </a:defRPr>
            </a:lvl2pPr>
            <a:lvl3pPr marL="1143000" indent="-228600">
              <a:buFont typeface="Courier New" pitchFamily="49" charset="0"/>
              <a:buChar char="o"/>
              <a:defRPr sz="2400">
                <a:latin typeface="Arial" pitchFamily="34" charset="0"/>
                <a:cs typeface="Arial" pitchFamily="34" charset="0"/>
              </a:defRPr>
            </a:lvl3pPr>
            <a:lvl4pPr marL="1600200" indent="-228600">
              <a:buFont typeface="Wingdings" pitchFamily="2" charset="2"/>
              <a:buChar char="§"/>
              <a:defRPr sz="2000">
                <a:latin typeface="Arial" pitchFamily="34" charset="0"/>
                <a:cs typeface="Arial" pitchFamily="34" charset="0"/>
              </a:defRPr>
            </a:lvl4pPr>
            <a:lvl5pPr marL="2057400" indent="-228600">
              <a:buFont typeface="Arial" pitchFamily="34" charset="0"/>
              <a:buChar char="­"/>
              <a:defRPr sz="2000">
                <a:latin typeface="Arial" pitchFamily="34" charset="0"/>
                <a:cs typeface="Arial"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371600"/>
            <a:ext cx="3008313" cy="4876800"/>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itle 1"/>
          <p:cNvSpPr>
            <a:spLocks noGrp="1"/>
          </p:cNvSpPr>
          <p:nvPr>
            <p:ph type="title" hasCustomPrompt="1"/>
          </p:nvPr>
        </p:nvSpPr>
        <p:spPr>
          <a:xfrm>
            <a:off x="0" y="0"/>
            <a:ext cx="9144000" cy="990600"/>
          </a:xfrm>
          <a:solidFill>
            <a:schemeClr val="tx1"/>
          </a:solidFill>
        </p:spPr>
        <p:txBody>
          <a:bodyPr lIns="274320">
            <a:noAutofit/>
            <a:scene3d>
              <a:camera prst="orthographicFront"/>
              <a:lightRig rig="threePt" dir="t"/>
            </a:scene3d>
            <a:sp3d extrusionH="57150">
              <a:bevelT w="69850" h="38100" prst="cross"/>
            </a:sp3d>
          </a:bodyPr>
          <a:lstStyle>
            <a:lvl1pPr algn="l">
              <a:defRPr sz="3200">
                <a:solidFill>
                  <a:srgbClr val="006B82"/>
                </a:solidFill>
                <a:latin typeface="Arial" pitchFamily="34" charset="0"/>
                <a:cs typeface="Arial" pitchFamily="34" charset="0"/>
              </a:defRPr>
            </a:lvl1pPr>
          </a:lstStyle>
          <a:p>
            <a:r>
              <a:rPr lang="en-US"/>
              <a:t>SLIDE TITLE ALL CAPS</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20" y="990600"/>
            <a:ext cx="9153162" cy="137160"/>
          </a:xfrm>
          <a:prstGeom prst="rect">
            <a:avLst/>
          </a:prstGeom>
        </p:spPr>
      </p:pic>
      <p:sp>
        <p:nvSpPr>
          <p:cNvPr id="11" name="Rectangle 10"/>
          <p:cNvSpPr/>
          <p:nvPr/>
        </p:nvSpPr>
        <p:spPr>
          <a:xfrm>
            <a:off x="0" y="6477000"/>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015098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Picture with Caption">
    <p:bg>
      <p:bgPr>
        <a:solidFill>
          <a:schemeClr val="bg1">
            <a:lumMod val="95000"/>
          </a:schemeClr>
        </a:solidFill>
        <a:effectLst/>
      </p:bgPr>
    </p:bg>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219200"/>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atin typeface="Arial" pitchFamily="34" charset="0"/>
                <a:cs typeface="Arial"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Title 1"/>
          <p:cNvSpPr>
            <a:spLocks noGrp="1"/>
          </p:cNvSpPr>
          <p:nvPr>
            <p:ph type="title" hasCustomPrompt="1"/>
          </p:nvPr>
        </p:nvSpPr>
        <p:spPr>
          <a:xfrm>
            <a:off x="0" y="0"/>
            <a:ext cx="9144000" cy="990600"/>
          </a:xfrm>
          <a:solidFill>
            <a:schemeClr val="tx1"/>
          </a:solidFill>
        </p:spPr>
        <p:txBody>
          <a:bodyPr lIns="274320">
            <a:noAutofit/>
            <a:scene3d>
              <a:camera prst="orthographicFront"/>
              <a:lightRig rig="threePt" dir="t"/>
            </a:scene3d>
            <a:sp3d extrusionH="57150">
              <a:bevelT w="69850" h="38100" prst="cross"/>
            </a:sp3d>
          </a:bodyPr>
          <a:lstStyle>
            <a:lvl1pPr algn="l">
              <a:defRPr sz="3200">
                <a:solidFill>
                  <a:srgbClr val="006B82"/>
                </a:solidFill>
                <a:latin typeface="Arial" pitchFamily="34" charset="0"/>
                <a:cs typeface="Arial" pitchFamily="34" charset="0"/>
              </a:defRPr>
            </a:lvl1pPr>
          </a:lstStyle>
          <a:p>
            <a:r>
              <a:rPr lang="en-US"/>
              <a:t>SLIDE TITLE ALL CAPS</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20" y="990600"/>
            <a:ext cx="9153162" cy="137160"/>
          </a:xfrm>
          <a:prstGeom prst="rect">
            <a:avLst/>
          </a:prstGeom>
        </p:spPr>
      </p:pic>
      <p:sp>
        <p:nvSpPr>
          <p:cNvPr id="10" name="Rectangle 9"/>
          <p:cNvSpPr/>
          <p:nvPr/>
        </p:nvSpPr>
        <p:spPr>
          <a:xfrm>
            <a:off x="0" y="6477000"/>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2966618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Final Slide">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5" name="Rectangle 34"/>
          <p:cNvSpPr/>
          <p:nvPr/>
        </p:nvSpPr>
        <p:spPr>
          <a:xfrm>
            <a:off x="0" y="1738746"/>
            <a:ext cx="9144000" cy="176645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505200"/>
            <a:ext cx="9153162" cy="137160"/>
          </a:xfrm>
          <a:prstGeom prst="rect">
            <a:avLst/>
          </a:prstGeom>
        </p:spPr>
      </p:pic>
      <p:sp>
        <p:nvSpPr>
          <p:cNvPr id="37" name="Rectangle 36"/>
          <p:cNvSpPr/>
          <p:nvPr/>
        </p:nvSpPr>
        <p:spPr>
          <a:xfrm>
            <a:off x="0" y="6477000"/>
            <a:ext cx="9144000" cy="381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
        <p:nvSpPr>
          <p:cNvPr id="14" name="Subtitle 2"/>
          <p:cNvSpPr>
            <a:spLocks noGrp="1"/>
          </p:cNvSpPr>
          <p:nvPr>
            <p:ph type="subTitle" idx="1" hasCustomPrompt="1"/>
          </p:nvPr>
        </p:nvSpPr>
        <p:spPr>
          <a:xfrm>
            <a:off x="0" y="2514600"/>
            <a:ext cx="9144000" cy="457200"/>
          </a:xfrm>
          <a:noFill/>
        </p:spPr>
        <p:txBody>
          <a:bodyPr>
            <a:noAutofit/>
          </a:bodyPr>
          <a:lstStyle>
            <a:lvl1pPr marL="0" indent="0" algn="ctr">
              <a:buNone/>
              <a:defRPr sz="2000" baseline="0">
                <a:solidFill>
                  <a:schemeClr val="bg1"/>
                </a:solidFill>
                <a:latin typeface="Arial" pitchFamily="34" charset="0"/>
                <a:ea typeface="Arial Unicode MS" pitchFamily="34" charset="-128"/>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Speaker Name</a:t>
            </a:r>
          </a:p>
        </p:txBody>
      </p:sp>
      <p:sp>
        <p:nvSpPr>
          <p:cNvPr id="15" name="Text Placeholder 4"/>
          <p:cNvSpPr>
            <a:spLocks noGrp="1"/>
          </p:cNvSpPr>
          <p:nvPr>
            <p:ph type="body" sz="quarter" idx="11" hasCustomPrompt="1"/>
          </p:nvPr>
        </p:nvSpPr>
        <p:spPr>
          <a:xfrm>
            <a:off x="0" y="2971800"/>
            <a:ext cx="9144000" cy="457200"/>
          </a:xfrm>
        </p:spPr>
        <p:txBody>
          <a:bodyPr>
            <a:noAutofit/>
          </a:bodyPr>
          <a:lstStyle>
            <a:lvl1pPr marL="0" indent="0" algn="ctr">
              <a:buNone/>
              <a:defRPr sz="1600" baseline="0">
                <a:solidFill>
                  <a:schemeClr val="bg1"/>
                </a:solidFill>
                <a:latin typeface="Arial" pitchFamily="34" charset="0"/>
                <a:cs typeface="Arial" pitchFamily="34" charset="0"/>
              </a:defRPr>
            </a:lvl1pPr>
          </a:lstStyle>
          <a:p>
            <a:pPr lvl="0"/>
            <a:r>
              <a:rPr lang="en-US">
                <a:latin typeface="Arial" pitchFamily="34" charset="0"/>
                <a:cs typeface="Arial" pitchFamily="34" charset="0"/>
              </a:rPr>
              <a:t>Speaker Contact Information (optional)</a:t>
            </a:r>
            <a:endParaRPr lang="en-US"/>
          </a:p>
        </p:txBody>
      </p:sp>
      <p:sp>
        <p:nvSpPr>
          <p:cNvPr id="25" name="Content Placeholder 25"/>
          <p:cNvSpPr>
            <a:spLocks noGrp="1"/>
          </p:cNvSpPr>
          <p:nvPr>
            <p:ph sz="quarter" idx="12" hasCustomPrompt="1"/>
          </p:nvPr>
        </p:nvSpPr>
        <p:spPr>
          <a:xfrm>
            <a:off x="3200400" y="4114800"/>
            <a:ext cx="2819400" cy="1371600"/>
          </a:xfrm>
        </p:spPr>
        <p:txBody>
          <a:bodyPr anchor="ctr" anchorCtr="0"/>
          <a:lstStyle>
            <a:lvl1pPr marL="0" indent="0" algn="ctr">
              <a:buNone/>
              <a:defRPr baseline="0"/>
            </a:lvl1pPr>
          </a:lstStyle>
          <a:p>
            <a:pPr lvl="0"/>
            <a:r>
              <a:rPr lang="en-US"/>
              <a:t>Logo – insert image</a:t>
            </a:r>
          </a:p>
        </p:txBody>
      </p:sp>
      <p:pic>
        <p:nvPicPr>
          <p:cNvPr id="27" name="Picture 26"/>
          <p:cNvPicPr>
            <a:picLocks noChangeAspect="1"/>
          </p:cNvPicPr>
          <p:nvPr/>
        </p:nvPicPr>
        <p:blipFill rotWithShape="1">
          <a:blip r:embed="rId4" cstate="print">
            <a:extLst>
              <a:ext uri="{28A0092B-C50C-407E-A947-70E740481C1C}">
                <a14:useLocalDpi xmlns:a14="http://schemas.microsoft.com/office/drawing/2010/main" val="0"/>
              </a:ext>
            </a:extLst>
          </a:blip>
          <a:srcRect l="53462"/>
          <a:stretch/>
        </p:blipFill>
        <p:spPr>
          <a:xfrm>
            <a:off x="7836933" y="5641708"/>
            <a:ext cx="1204129" cy="759093"/>
          </a:xfrm>
          <a:prstGeom prst="rect">
            <a:avLst/>
          </a:prstGeom>
        </p:spPr>
      </p:pic>
      <p:sp>
        <p:nvSpPr>
          <p:cNvPr id="10" name="TextBox 9"/>
          <p:cNvSpPr txBox="1"/>
          <p:nvPr/>
        </p:nvSpPr>
        <p:spPr>
          <a:xfrm>
            <a:off x="0" y="1806713"/>
            <a:ext cx="9144000" cy="707886"/>
          </a:xfrm>
          <a:prstGeom prst="rect">
            <a:avLst/>
          </a:prstGeom>
          <a:noFill/>
        </p:spPr>
        <p:txBody>
          <a:bodyPr wrap="square" rtlCol="0">
            <a:spAutoFit/>
            <a:scene3d>
              <a:camera prst="orthographicFront"/>
              <a:lightRig rig="threePt" dir="t"/>
            </a:scene3d>
            <a:sp3d extrusionH="57150">
              <a:bevelT w="69850" h="38100" prst="cross"/>
            </a:sp3d>
          </a:bodyPr>
          <a:lstStyle/>
          <a:p>
            <a:pPr algn="ctr" defTabSz="914400"/>
            <a:r>
              <a:rPr lang="en-US" sz="4000">
                <a:solidFill>
                  <a:srgbClr val="006B82"/>
                </a:solidFill>
                <a:latin typeface="Arial" pitchFamily="34" charset="0"/>
                <a:cs typeface="Arial" pitchFamily="34" charset="0"/>
              </a:rPr>
              <a:t>QUESTIONS?</a:t>
            </a:r>
          </a:p>
        </p:txBody>
      </p:sp>
    </p:spTree>
    <p:extLst>
      <p:ext uri="{BB962C8B-B14F-4D97-AF65-F5344CB8AC3E}">
        <p14:creationId xmlns:p14="http://schemas.microsoft.com/office/powerpoint/2010/main" val="22010941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vl1p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25775019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9231" name="Picture 15" descr="title1e.jpg                                                    00293B0BMacintosh HD                   BD7F38D4:"/>
          <p:cNvPicPr>
            <a:picLocks noChangeAspect="1" noChangeArrowheads="1"/>
          </p:cNvPicPr>
          <p:nvPr/>
        </p:nvPicPr>
        <p:blipFill>
          <a:blip r:embed="rId3" cstate="print"/>
          <a:srcRect/>
          <a:stretch>
            <a:fillRect/>
          </a:stretch>
        </p:blipFill>
        <p:spPr bwMode="auto">
          <a:xfrm>
            <a:off x="0" y="3"/>
            <a:ext cx="9145588" cy="6859588"/>
          </a:xfrm>
          <a:prstGeom prst="rect">
            <a:avLst/>
          </a:prstGeom>
          <a:noFill/>
        </p:spPr>
      </p:pic>
      <p:sp>
        <p:nvSpPr>
          <p:cNvPr id="9219" name="Rectangle 3"/>
          <p:cNvSpPr>
            <a:spLocks noGrp="1" noChangeArrowheads="1"/>
          </p:cNvSpPr>
          <p:nvPr>
            <p:ph type="ctrTitle"/>
          </p:nvPr>
        </p:nvSpPr>
        <p:spPr>
          <a:xfrm>
            <a:off x="3124200" y="1828800"/>
            <a:ext cx="5410200" cy="1143000"/>
          </a:xfrm>
        </p:spPr>
        <p:txBody>
          <a:bodyPr/>
          <a:lstStyle>
            <a:lvl1pPr>
              <a:defRPr sz="4400">
                <a:solidFill>
                  <a:srgbClr val="0067AB"/>
                </a:solidFill>
              </a:defRPr>
            </a:lvl1pPr>
          </a:lstStyle>
          <a:p>
            <a:r>
              <a:rPr lang="en-US"/>
              <a:t>Click to edit Master title style</a:t>
            </a:r>
          </a:p>
        </p:txBody>
      </p:sp>
      <p:sp>
        <p:nvSpPr>
          <p:cNvPr id="9220" name="Rectangle 4"/>
          <p:cNvSpPr>
            <a:spLocks noGrp="1" noChangeArrowheads="1"/>
          </p:cNvSpPr>
          <p:nvPr>
            <p:ph type="subTitle" idx="1"/>
          </p:nvPr>
        </p:nvSpPr>
        <p:spPr>
          <a:xfrm>
            <a:off x="3124200" y="3276600"/>
            <a:ext cx="5410200" cy="1752600"/>
          </a:xfrm>
        </p:spPr>
        <p:txBody>
          <a:bodyPr/>
          <a:lstStyle>
            <a:lvl1pPr marL="0" indent="0">
              <a:buFontTx/>
              <a:buNone/>
              <a:defRPr sz="2800"/>
            </a:lvl1pPr>
          </a:lstStyle>
          <a:p>
            <a:r>
              <a:rPr lang="en-US"/>
              <a:t>Click to edit Master subtitle style</a:t>
            </a:r>
          </a:p>
        </p:txBody>
      </p:sp>
    </p:spTree>
    <p:extLst>
      <p:ext uri="{BB962C8B-B14F-4D97-AF65-F5344CB8AC3E}">
        <p14:creationId xmlns:p14="http://schemas.microsoft.com/office/powerpoint/2010/main" val="283226574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868333E4-482B-4E0F-BD74-89D2635E3EDC}" type="slidenum">
              <a:rPr lang="en-US"/>
              <a:pPr/>
              <a:t>‹#›</a:t>
            </a:fld>
            <a:endParaRPr lang="en-US" sz="1400">
              <a:latin typeface="Georgia"/>
            </a:endParaRPr>
          </a:p>
        </p:txBody>
      </p:sp>
    </p:spTree>
    <p:extLst>
      <p:ext uri="{BB962C8B-B14F-4D97-AF65-F5344CB8AC3E}">
        <p14:creationId xmlns:p14="http://schemas.microsoft.com/office/powerpoint/2010/main" val="18944175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60980F7D-562C-4DF1-B726-C37F3B574113}" type="slidenum">
              <a:rPr lang="en-US"/>
              <a:pPr/>
              <a:t>‹#›</a:t>
            </a:fld>
            <a:endParaRPr lang="en-US" sz="1400">
              <a:latin typeface="Georgia"/>
            </a:endParaRPr>
          </a:p>
        </p:txBody>
      </p:sp>
    </p:spTree>
    <p:extLst>
      <p:ext uri="{BB962C8B-B14F-4D97-AF65-F5344CB8AC3E}">
        <p14:creationId xmlns:p14="http://schemas.microsoft.com/office/powerpoint/2010/main" val="24664869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209800"/>
            <a:ext cx="3543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209800"/>
            <a:ext cx="3543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BE4DACAC-2F32-497A-8F46-49E2A3EE0829}" type="slidenum">
              <a:rPr lang="en-US"/>
              <a:pPr/>
              <a:t>‹#›</a:t>
            </a:fld>
            <a:endParaRPr lang="en-US" sz="1400">
              <a:latin typeface="Georgia"/>
            </a:endParaRPr>
          </a:p>
        </p:txBody>
      </p:sp>
    </p:spTree>
    <p:extLst>
      <p:ext uri="{BB962C8B-B14F-4D97-AF65-F5344CB8AC3E}">
        <p14:creationId xmlns:p14="http://schemas.microsoft.com/office/powerpoint/2010/main" val="2397299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fld id="{CAEB891E-D550-41E6-9D99-695AA15652C8}" type="slidenum">
              <a:rPr lang="en-US"/>
              <a:pPr/>
              <a:t>‹#›</a:t>
            </a:fld>
            <a:endParaRPr lang="en-US" sz="1400">
              <a:latin typeface="Georgia"/>
            </a:endParaRPr>
          </a:p>
        </p:txBody>
      </p:sp>
    </p:spTree>
    <p:extLst>
      <p:ext uri="{BB962C8B-B14F-4D97-AF65-F5344CB8AC3E}">
        <p14:creationId xmlns:p14="http://schemas.microsoft.com/office/powerpoint/2010/main" val="38036777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fld id="{D5B0A8F0-16F2-4B66-AAF9-3ADB5FC3BEE6}" type="slidenum">
              <a:rPr lang="en-US"/>
              <a:pPr/>
              <a:t>‹#›</a:t>
            </a:fld>
            <a:endParaRPr lang="en-US" sz="1400">
              <a:latin typeface="Georgia"/>
            </a:endParaRPr>
          </a:p>
        </p:txBody>
      </p:sp>
    </p:spTree>
    <p:extLst>
      <p:ext uri="{BB962C8B-B14F-4D97-AF65-F5344CB8AC3E}">
        <p14:creationId xmlns:p14="http://schemas.microsoft.com/office/powerpoint/2010/main" val="29026256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fld id="{032BFCA4-E57A-44BA-9AF7-B9465171B62C}" type="slidenum">
              <a:rPr lang="en-US"/>
              <a:pPr/>
              <a:t>‹#›</a:t>
            </a:fld>
            <a:endParaRPr lang="en-US" sz="1400">
              <a:latin typeface="Georgia"/>
            </a:endParaRPr>
          </a:p>
        </p:txBody>
      </p:sp>
    </p:spTree>
    <p:extLst>
      <p:ext uri="{BB962C8B-B14F-4D97-AF65-F5344CB8AC3E}">
        <p14:creationId xmlns:p14="http://schemas.microsoft.com/office/powerpoint/2010/main" val="673825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669470DE-61F3-4B39-997C-D076EA12257E}" type="slidenum">
              <a:rPr lang="en-US"/>
              <a:pPr/>
              <a:t>‹#›</a:t>
            </a:fld>
            <a:endParaRPr lang="en-US" sz="1400">
              <a:latin typeface="Georgia"/>
            </a:endParaRPr>
          </a:p>
        </p:txBody>
      </p:sp>
    </p:spTree>
    <p:extLst>
      <p:ext uri="{BB962C8B-B14F-4D97-AF65-F5344CB8AC3E}">
        <p14:creationId xmlns:p14="http://schemas.microsoft.com/office/powerpoint/2010/main" val="29987544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41"/>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4"/>
          <p:cNvSpPr>
            <a:spLocks noGrp="1"/>
          </p:cNvSpPr>
          <p:nvPr>
            <p:ph type="ftr" sz="quarter"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fld id="{CAF815DE-2133-4A4A-B44A-CCC64D6E558A}" type="slidenum">
              <a:rPr lang="en-US"/>
              <a:pPr/>
              <a:t>‹#›</a:t>
            </a:fld>
            <a:endParaRPr lang="en-US" sz="1400">
              <a:latin typeface="Georgia"/>
            </a:endParaRPr>
          </a:p>
        </p:txBody>
      </p:sp>
    </p:spTree>
    <p:extLst>
      <p:ext uri="{BB962C8B-B14F-4D97-AF65-F5344CB8AC3E}">
        <p14:creationId xmlns:p14="http://schemas.microsoft.com/office/powerpoint/2010/main" val="17995840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08E21602-1150-47D1-8F4E-EB0BF1E0765E}" type="slidenum">
              <a:rPr lang="en-US"/>
              <a:pPr/>
              <a:t>‹#›</a:t>
            </a:fld>
            <a:endParaRPr lang="en-US" sz="1400">
              <a:latin typeface="Georgia"/>
            </a:endParaRPr>
          </a:p>
        </p:txBody>
      </p:sp>
    </p:spTree>
    <p:extLst>
      <p:ext uri="{BB962C8B-B14F-4D97-AF65-F5344CB8AC3E}">
        <p14:creationId xmlns:p14="http://schemas.microsoft.com/office/powerpoint/2010/main" val="1943369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5" name="Rectangle 5"/>
          <p:cNvSpPr>
            <a:spLocks noGrp="1" noChangeArrowheads="1"/>
          </p:cNvSpPr>
          <p:nvPr>
            <p:ph type="sldNum" sz="quarter" idx="11"/>
          </p:nvPr>
        </p:nvSpPr>
        <p:spPr/>
        <p:txBody>
          <a:bodyPr/>
          <a:lstStyle>
            <a:lvl1pPr eaLnBrk="1" hangingPunct="1">
              <a:defRPr/>
            </a:lvl1p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20460778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81750" y="152400"/>
            <a:ext cx="207645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07695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p:cNvSpPr>
            <a:spLocks noGrp="1"/>
          </p:cNvSpPr>
          <p:nvPr>
            <p:ph type="ftr" sz="quarter"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fld id="{BC99C953-301E-4C53-9601-27CD094F1E45}" type="slidenum">
              <a:rPr lang="en-US"/>
              <a:pPr/>
              <a:t>‹#›</a:t>
            </a:fld>
            <a:endParaRPr lang="en-US" sz="1400">
              <a:latin typeface="Georgia"/>
            </a:endParaRPr>
          </a:p>
        </p:txBody>
      </p:sp>
    </p:spTree>
    <p:extLst>
      <p:ext uri="{BB962C8B-B14F-4D97-AF65-F5344CB8AC3E}">
        <p14:creationId xmlns:p14="http://schemas.microsoft.com/office/powerpoint/2010/main" val="29571633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311700" y="593367"/>
            <a:ext cx="85206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311700" y="1536633"/>
            <a:ext cx="85206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8472457" y="6217621"/>
            <a:ext cx="548700" cy="5248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8600" y="1371600"/>
            <a:ext cx="8686799" cy="1373606"/>
          </a:xfrm>
          <a:prstGeom prst="rect">
            <a:avLst/>
          </a:prstGeom>
        </p:spPr>
        <p:txBody>
          <a:bodyPr anchor="ctr"/>
          <a:lstStyle>
            <a:lvl1pPr algn="ctr">
              <a:defRPr sz="4000" b="1" cap="all">
                <a:solidFill>
                  <a:schemeClr val="accent1">
                    <a:lumMod val="50000"/>
                  </a:schemeClr>
                </a:solidFill>
                <a:latin typeface="Calibri" panose="020F0502020204030204" pitchFamily="34" charset="0"/>
              </a:defRPr>
            </a:lvl1pPr>
          </a:lstStyle>
          <a:p>
            <a:r>
              <a:rPr lang="en-US"/>
              <a:t>Presentation title</a:t>
            </a:r>
          </a:p>
        </p:txBody>
      </p:sp>
      <p:sp>
        <p:nvSpPr>
          <p:cNvPr id="3" name="Text Placeholder 2"/>
          <p:cNvSpPr>
            <a:spLocks noGrp="1"/>
          </p:cNvSpPr>
          <p:nvPr>
            <p:ph type="body" idx="1" hasCustomPrompt="1"/>
          </p:nvPr>
        </p:nvSpPr>
        <p:spPr>
          <a:xfrm>
            <a:off x="304800" y="4648200"/>
            <a:ext cx="8458200" cy="1295401"/>
          </a:xfrm>
        </p:spPr>
        <p:txBody>
          <a:bodyPr anchor="b"/>
          <a:lstStyle>
            <a:lvl1pPr marL="0" indent="0" algn="l">
              <a:buNone/>
              <a:defRPr sz="2000" baseline="0">
                <a:solidFill>
                  <a:schemeClr val="tx1">
                    <a:tint val="75000"/>
                  </a:schemeClr>
                </a:solidFill>
                <a:latin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Name(s)</a:t>
            </a:r>
          </a:p>
          <a:p>
            <a:pPr lvl="0"/>
            <a:r>
              <a:rPr lang="en-US"/>
              <a:t>Office</a:t>
            </a:r>
          </a:p>
          <a:p>
            <a:pPr lvl="0"/>
            <a:r>
              <a:rPr lang="en-US"/>
              <a:t>DAS Unit</a:t>
            </a:r>
          </a:p>
        </p:txBody>
      </p:sp>
      <p:sp>
        <p:nvSpPr>
          <p:cNvPr id="4" name="Text Placeholder 2"/>
          <p:cNvSpPr>
            <a:spLocks noGrp="1"/>
          </p:cNvSpPr>
          <p:nvPr>
            <p:ph type="body" idx="10" hasCustomPrompt="1"/>
          </p:nvPr>
        </p:nvSpPr>
        <p:spPr>
          <a:xfrm>
            <a:off x="1371600" y="2743200"/>
            <a:ext cx="7543800" cy="1295401"/>
          </a:xfrm>
        </p:spPr>
        <p:txBody>
          <a:bodyPr anchor="ctr">
            <a:normAutofit/>
          </a:bodyPr>
          <a:lstStyle>
            <a:lvl1pPr marL="0" indent="0" algn="l">
              <a:buNone/>
              <a:defRPr sz="2400" b="0" baseline="0">
                <a:solidFill>
                  <a:schemeClr val="tx1">
                    <a:tint val="75000"/>
                  </a:schemeClr>
                </a:solidFill>
                <a:latin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Sub-title</a:t>
            </a:r>
          </a:p>
        </p:txBody>
      </p:sp>
    </p:spTree>
    <p:extLst>
      <p:ext uri="{BB962C8B-B14F-4D97-AF65-F5344CB8AC3E}">
        <p14:creationId xmlns:p14="http://schemas.microsoft.com/office/powerpoint/2010/main" val="4137757597"/>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3_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219200" y="2057400"/>
            <a:ext cx="7391399" cy="1373606"/>
          </a:xfrm>
          <a:prstGeom prst="rect">
            <a:avLst/>
          </a:prstGeom>
        </p:spPr>
        <p:txBody>
          <a:bodyPr anchor="t"/>
          <a:lstStyle>
            <a:lvl1pPr algn="l">
              <a:defRPr sz="4000" b="1" cap="all">
                <a:solidFill>
                  <a:schemeClr val="accent1">
                    <a:lumMod val="50000"/>
                  </a:schemeClr>
                </a:solidFill>
                <a:latin typeface="Calibri" panose="020F0502020204030204" pitchFamily="34" charset="0"/>
              </a:defRPr>
            </a:lvl1pPr>
          </a:lstStyle>
          <a:p>
            <a:r>
              <a:rPr lang="en-US"/>
              <a:t>Section title</a:t>
            </a:r>
          </a:p>
        </p:txBody>
      </p:sp>
      <p:sp>
        <p:nvSpPr>
          <p:cNvPr id="3" name="Text Placeholder 2"/>
          <p:cNvSpPr>
            <a:spLocks noGrp="1"/>
          </p:cNvSpPr>
          <p:nvPr>
            <p:ph type="body" idx="1" hasCustomPrompt="1"/>
          </p:nvPr>
        </p:nvSpPr>
        <p:spPr>
          <a:xfrm>
            <a:off x="1219200" y="3429000"/>
            <a:ext cx="7391399" cy="1512887"/>
          </a:xfrm>
        </p:spPr>
        <p:txBody>
          <a:bodyPr anchor="b"/>
          <a:lstStyle>
            <a:lvl1pPr marL="0" indent="0" algn="l">
              <a:buNone/>
              <a:defRPr sz="2000" baseline="0">
                <a:solidFill>
                  <a:schemeClr val="tx1">
                    <a:tint val="75000"/>
                  </a:schemeClr>
                </a:solidFill>
                <a:latin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Name(s)</a:t>
            </a:r>
          </a:p>
          <a:p>
            <a:pPr lvl="0"/>
            <a:r>
              <a:rPr lang="en-US"/>
              <a:t>Office</a:t>
            </a:r>
          </a:p>
          <a:p>
            <a:pPr lvl="0"/>
            <a:r>
              <a:rPr lang="en-US"/>
              <a:t>DAS Unit</a:t>
            </a:r>
          </a:p>
        </p:txBody>
      </p:sp>
      <p:sp>
        <p:nvSpPr>
          <p:cNvPr id="4" name="Text Placeholder 4"/>
          <p:cNvSpPr txBox="1">
            <a:spLocks/>
          </p:cNvSpPr>
          <p:nvPr/>
        </p:nvSpPr>
        <p:spPr>
          <a:xfrm>
            <a:off x="6858000" y="6477000"/>
            <a:ext cx="2286000" cy="38010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Myriad Pro" pitchFamily="34" charset="0"/>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800" kern="1200">
                <a:solidFill>
                  <a:srgbClr val="000000"/>
                </a:solidFill>
                <a:latin typeface="Myriad Pro"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Ø"/>
              <a:defRPr sz="2400" kern="1200">
                <a:solidFill>
                  <a:srgbClr val="000000"/>
                </a:solidFill>
                <a:latin typeface="Myriad Pro" pitchFamily="34" charset="0"/>
                <a:ea typeface="+mn-ea"/>
                <a:cs typeface="+mn-cs"/>
              </a:defRPr>
            </a:lvl3pPr>
            <a:lvl4pPr marL="1371600" indent="0" algn="ctr" defTabSz="914400" rtl="0" eaLnBrk="1" latinLnBrk="0" hangingPunct="1">
              <a:spcBef>
                <a:spcPct val="20000"/>
              </a:spcBef>
              <a:buFont typeface="Arial" panose="020B0604020202020204" pitchFamily="34" charset="0"/>
              <a:buNone/>
              <a:defRPr sz="1400" kern="1200">
                <a:solidFill>
                  <a:schemeClr val="bg1"/>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3" fontAlgn="auto">
              <a:spcAft>
                <a:spcPts val="0"/>
              </a:spcAft>
            </a:pPr>
            <a:fld id="{DC437197-7F66-4777-98BE-337216F5A725}" type="slidenum">
              <a:rPr lang="en-US" smtClean="0">
                <a:latin typeface="Calibri" panose="020F0502020204030204" pitchFamily="34" charset="0"/>
              </a:rPr>
              <a:pPr lvl="3" fontAlgn="auto">
                <a:spcAft>
                  <a:spcPts val="0"/>
                </a:spcAft>
              </a:pPr>
              <a:t>‹#›</a:t>
            </a:fld>
            <a:endParaRPr lang="en-US">
              <a:latin typeface="Calibri" panose="020F0502020204030204" pitchFamily="34" charset="0"/>
            </a:endParaRPr>
          </a:p>
        </p:txBody>
      </p:sp>
    </p:spTree>
    <p:extLst>
      <p:ext uri="{BB962C8B-B14F-4D97-AF65-F5344CB8AC3E}">
        <p14:creationId xmlns:p14="http://schemas.microsoft.com/office/powerpoint/2010/main" val="97244815"/>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924" y="1752600"/>
            <a:ext cx="8882676" cy="4495800"/>
          </a:xfrm>
        </p:spPr>
        <p:txBody>
          <a:bodyPr/>
          <a:lstStyle>
            <a:lvl1pPr>
              <a:defRPr sz="2800">
                <a:solidFill>
                  <a:srgbClr val="000000"/>
                </a:solidFill>
                <a:latin typeface="Calibri" panose="020F0502020204030204" pitchFamily="34" charset="0"/>
              </a:defRPr>
            </a:lvl1pPr>
            <a:lvl2pPr>
              <a:defRPr sz="2400">
                <a:solidFill>
                  <a:srgbClr val="000000"/>
                </a:solidFill>
                <a:latin typeface="Calibri" panose="020F0502020204030204" pitchFamily="34" charset="0"/>
              </a:defRPr>
            </a:lvl2pPr>
            <a:lvl3pPr>
              <a:defRPr sz="2000">
                <a:solidFill>
                  <a:srgbClr val="000000"/>
                </a:solidFill>
                <a:latin typeface="Calibri" panose="020F0502020204030204" pitchFamily="34" charset="0"/>
              </a:defRPr>
            </a:lvl3pPr>
            <a:lvl4pPr>
              <a:defRPr sz="1800">
                <a:solidFill>
                  <a:srgbClr val="000000"/>
                </a:solidFill>
                <a:latin typeface="Calibri" panose="020F0502020204030204" pitchFamily="34" charset="0"/>
              </a:defRPr>
            </a:lvl4pPr>
            <a:lvl5pPr>
              <a:defRPr sz="1600">
                <a:solidFill>
                  <a:srgbClr val="000000"/>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828800" y="-9833"/>
            <a:ext cx="7315200" cy="892283"/>
          </a:xfrm>
          <a:prstGeom prst="rect">
            <a:avLst/>
          </a:prstGeom>
        </p:spPr>
        <p:txBody>
          <a:bodyPr anchor="ctr">
            <a:normAutofit/>
          </a:bodyPr>
          <a:lstStyle>
            <a:lvl1pPr>
              <a:defRPr sz="2400" b="1" i="1">
                <a:solidFill>
                  <a:schemeClr val="bg1"/>
                </a:solidFill>
                <a:latin typeface="Calibri" panose="020F0502020204030204" pitchFamily="34" charset="0"/>
              </a:defRPr>
            </a:lvl1pPr>
          </a:lstStyle>
          <a:p>
            <a:r>
              <a:rPr lang="en-US"/>
              <a:t>Click to edit Master title style</a:t>
            </a:r>
          </a:p>
        </p:txBody>
      </p:sp>
      <p:sp>
        <p:nvSpPr>
          <p:cNvPr id="4" name="Text Placeholder 4"/>
          <p:cNvSpPr txBox="1">
            <a:spLocks/>
          </p:cNvSpPr>
          <p:nvPr/>
        </p:nvSpPr>
        <p:spPr>
          <a:xfrm>
            <a:off x="6858000" y="6477000"/>
            <a:ext cx="2286000" cy="380104"/>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Myriad Pro" pitchFamily="34" charset="0"/>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800" kern="1200">
                <a:solidFill>
                  <a:srgbClr val="000000"/>
                </a:solidFill>
                <a:latin typeface="Myriad Pro"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Ø"/>
              <a:defRPr sz="2400" kern="1200">
                <a:solidFill>
                  <a:srgbClr val="000000"/>
                </a:solidFill>
                <a:latin typeface="Myriad Pro" pitchFamily="34" charset="0"/>
                <a:ea typeface="+mn-ea"/>
                <a:cs typeface="+mn-cs"/>
              </a:defRPr>
            </a:lvl3pPr>
            <a:lvl4pPr marL="1371600" indent="0" algn="ctr" defTabSz="914400" rtl="0" eaLnBrk="1" latinLnBrk="0" hangingPunct="1">
              <a:spcBef>
                <a:spcPct val="20000"/>
              </a:spcBef>
              <a:buFont typeface="Arial" panose="020B0604020202020204" pitchFamily="34" charset="0"/>
              <a:buNone/>
              <a:defRPr sz="1400" kern="1200">
                <a:solidFill>
                  <a:schemeClr val="bg1"/>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3" fontAlgn="auto">
              <a:spcAft>
                <a:spcPts val="0"/>
              </a:spcAft>
            </a:pPr>
            <a:fld id="{DC437197-7F66-4777-98BE-337216F5A725}" type="slidenum">
              <a:rPr lang="en-US" smtClean="0">
                <a:latin typeface="Calibri" panose="020F0502020204030204" pitchFamily="34" charset="0"/>
              </a:rPr>
              <a:pPr lvl="3" fontAlgn="auto">
                <a:spcAft>
                  <a:spcPts val="0"/>
                </a:spcAft>
              </a:pPr>
              <a:t>‹#›</a:t>
            </a:fld>
            <a:endParaRPr lang="en-US">
              <a:latin typeface="Calibri" panose="020F0502020204030204" pitchFamily="34" charset="0"/>
            </a:endParaRPr>
          </a:p>
        </p:txBody>
      </p:sp>
    </p:spTree>
    <p:extLst>
      <p:ext uri="{BB962C8B-B14F-4D97-AF65-F5344CB8AC3E}">
        <p14:creationId xmlns:p14="http://schemas.microsoft.com/office/powerpoint/2010/main" val="16877417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924" y="1752600"/>
            <a:ext cx="8882676" cy="4495800"/>
          </a:xfrm>
        </p:spPr>
        <p:txBody>
          <a:bodyPr/>
          <a:lstStyle>
            <a:lvl1pPr>
              <a:defRPr sz="2800">
                <a:solidFill>
                  <a:srgbClr val="000000"/>
                </a:solidFill>
                <a:latin typeface="Calibri" panose="020F0502020204030204" pitchFamily="34" charset="0"/>
              </a:defRPr>
            </a:lvl1pPr>
            <a:lvl2pPr>
              <a:defRPr sz="2400">
                <a:solidFill>
                  <a:srgbClr val="000000"/>
                </a:solidFill>
                <a:latin typeface="Calibri" panose="020F0502020204030204" pitchFamily="34" charset="0"/>
              </a:defRPr>
            </a:lvl2pPr>
            <a:lvl3pPr>
              <a:defRPr sz="2000">
                <a:solidFill>
                  <a:srgbClr val="000000"/>
                </a:solidFill>
                <a:latin typeface="Calibri" panose="020F0502020204030204" pitchFamily="34" charset="0"/>
              </a:defRPr>
            </a:lvl3pPr>
            <a:lvl4pPr>
              <a:defRPr sz="1800">
                <a:solidFill>
                  <a:srgbClr val="000000"/>
                </a:solidFill>
                <a:latin typeface="Calibri" panose="020F0502020204030204" pitchFamily="34" charset="0"/>
              </a:defRPr>
            </a:lvl4pPr>
            <a:lvl5pPr>
              <a:defRPr sz="1600">
                <a:solidFill>
                  <a:srgbClr val="000000"/>
                </a:solidFill>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9832" y="-9833"/>
            <a:ext cx="9153832" cy="892283"/>
          </a:xfrm>
          <a:prstGeom prst="rect">
            <a:avLst/>
          </a:prstGeom>
        </p:spPr>
        <p:txBody>
          <a:bodyPr anchor="ctr">
            <a:normAutofit/>
          </a:bodyPr>
          <a:lstStyle>
            <a:lvl1pPr>
              <a:defRPr sz="2800" b="1" i="1">
                <a:solidFill>
                  <a:schemeClr val="bg1"/>
                </a:solidFill>
                <a:latin typeface="Calibri" panose="020F0502020204030204" pitchFamily="34" charset="0"/>
              </a:defRPr>
            </a:lvl1pPr>
          </a:lstStyle>
          <a:p>
            <a:r>
              <a:rPr lang="en-US"/>
              <a:t>Click to edit Master title style</a:t>
            </a:r>
          </a:p>
        </p:txBody>
      </p:sp>
      <p:sp>
        <p:nvSpPr>
          <p:cNvPr id="5" name="Text Placeholder 4"/>
          <p:cNvSpPr>
            <a:spLocks noGrp="1"/>
          </p:cNvSpPr>
          <p:nvPr>
            <p:ph type="body" sz="quarter" idx="10" hasCustomPrompt="1"/>
          </p:nvPr>
        </p:nvSpPr>
        <p:spPr>
          <a:xfrm>
            <a:off x="6858000" y="6477000"/>
            <a:ext cx="2286000" cy="380104"/>
          </a:xfrm>
        </p:spPr>
        <p:txBody>
          <a:bodyPr>
            <a:normAutofit/>
          </a:bodyPr>
          <a:lstStyle>
            <a:lvl4pPr marL="1371600" indent="0" algn="ctr">
              <a:buNone/>
              <a:defRPr sz="1400">
                <a:solidFill>
                  <a:schemeClr val="bg1"/>
                </a:solidFill>
                <a:latin typeface="Calibri" panose="020F0502020204030204" pitchFamily="34" charset="0"/>
              </a:defRPr>
            </a:lvl4pPr>
          </a:lstStyle>
          <a:p>
            <a:pPr lvl="3"/>
            <a:fld id="{DC437197-7F66-4777-98BE-337216F5A725}" type="slidenum">
              <a:rPr lang="en-US" smtClean="0"/>
              <a:t>‹#›</a:t>
            </a:fld>
            <a:endParaRPr lang="en-US"/>
          </a:p>
        </p:txBody>
      </p:sp>
    </p:spTree>
    <p:extLst>
      <p:ext uri="{BB962C8B-B14F-4D97-AF65-F5344CB8AC3E}">
        <p14:creationId xmlns:p14="http://schemas.microsoft.com/office/powerpoint/2010/main" val="1302987754"/>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F2708C-7027-429B-934D-E6871131AD71}" type="datetimeFigureOut">
              <a:rPr lang="en-US" smtClean="0"/>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08A9D3-62B6-4FFD-829A-5F52091DE6BD}" type="slidenum">
              <a:rPr lang="en-US" smtClean="0"/>
              <a:t>‹#›</a:t>
            </a:fld>
            <a:endParaRPr lang="en-US"/>
          </a:p>
        </p:txBody>
      </p:sp>
    </p:spTree>
    <p:extLst>
      <p:ext uri="{BB962C8B-B14F-4D97-AF65-F5344CB8AC3E}">
        <p14:creationId xmlns:p14="http://schemas.microsoft.com/office/powerpoint/2010/main" val="34793551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61046-DEDD-420A-A8B9-4B621E09C445}"/>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F714B2-5B76-4A18-A647-D6B95EB15FA6}"/>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16AE0F-D178-4C03-B474-B31DD34207DB}"/>
              </a:ext>
            </a:extLst>
          </p:cNvPr>
          <p:cNvSpPr>
            <a:spLocks noGrp="1"/>
          </p:cNvSpPr>
          <p:nvPr>
            <p:ph type="dt" sz="half" idx="10"/>
          </p:nvPr>
        </p:nvSpPr>
        <p:spPr/>
        <p:txBody>
          <a:bodyPr/>
          <a:lstStyle/>
          <a:p>
            <a:fld id="{D7DC9417-57E5-44E9-A8F6-70D40913C2B5}" type="datetimeFigureOut">
              <a:rPr lang="en-US" smtClean="0"/>
              <a:t>4/18/2023</a:t>
            </a:fld>
            <a:endParaRPr lang="en-US"/>
          </a:p>
        </p:txBody>
      </p:sp>
      <p:sp>
        <p:nvSpPr>
          <p:cNvPr id="5" name="Footer Placeholder 4">
            <a:extLst>
              <a:ext uri="{FF2B5EF4-FFF2-40B4-BE49-F238E27FC236}">
                <a16:creationId xmlns:a16="http://schemas.microsoft.com/office/drawing/2014/main" id="{101FDE43-96CF-4375-A70D-49125A833F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1FB390-9496-45BD-B9F4-DA89DB9D52A0}"/>
              </a:ext>
            </a:extLst>
          </p:cNvPr>
          <p:cNvSpPr>
            <a:spLocks noGrp="1"/>
          </p:cNvSpPr>
          <p:nvPr>
            <p:ph type="sldNum" sz="quarter" idx="12"/>
          </p:nvPr>
        </p:nvSpPr>
        <p:spPr/>
        <p:txBody>
          <a:bodyPr/>
          <a:lstStyle/>
          <a:p>
            <a:fld id="{A5398F8E-11F5-4245-915E-1E04D11CA8B3}" type="slidenum">
              <a:rPr lang="en-US" smtClean="0"/>
              <a:t>‹#›</a:t>
            </a:fld>
            <a:endParaRPr lang="en-US"/>
          </a:p>
        </p:txBody>
      </p:sp>
    </p:spTree>
    <p:extLst>
      <p:ext uri="{BB962C8B-B14F-4D97-AF65-F5344CB8AC3E}">
        <p14:creationId xmlns:p14="http://schemas.microsoft.com/office/powerpoint/2010/main" val="21746976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EFD13-46A2-4448-88A3-E9032B75E5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2725A64-C207-437E-8E66-A44C9E7D4F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346C1A-45BD-4BC3-A197-F24E4466E4D6}"/>
              </a:ext>
            </a:extLst>
          </p:cNvPr>
          <p:cNvSpPr>
            <a:spLocks noGrp="1"/>
          </p:cNvSpPr>
          <p:nvPr>
            <p:ph type="dt" sz="half" idx="10"/>
          </p:nvPr>
        </p:nvSpPr>
        <p:spPr/>
        <p:txBody>
          <a:bodyPr/>
          <a:lstStyle/>
          <a:p>
            <a:fld id="{D7DC9417-57E5-44E9-A8F6-70D40913C2B5}" type="datetimeFigureOut">
              <a:rPr lang="en-US" smtClean="0"/>
              <a:t>4/18/2023</a:t>
            </a:fld>
            <a:endParaRPr lang="en-US"/>
          </a:p>
        </p:txBody>
      </p:sp>
      <p:sp>
        <p:nvSpPr>
          <p:cNvPr id="5" name="Footer Placeholder 4">
            <a:extLst>
              <a:ext uri="{FF2B5EF4-FFF2-40B4-BE49-F238E27FC236}">
                <a16:creationId xmlns:a16="http://schemas.microsoft.com/office/drawing/2014/main" id="{248E449B-A67A-4A3E-918D-59057D66C8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FA18EC-4B4C-4C58-8C76-EF39C123B5FB}"/>
              </a:ext>
            </a:extLst>
          </p:cNvPr>
          <p:cNvSpPr>
            <a:spLocks noGrp="1"/>
          </p:cNvSpPr>
          <p:nvPr>
            <p:ph type="sldNum" sz="quarter" idx="12"/>
          </p:nvPr>
        </p:nvSpPr>
        <p:spPr/>
        <p:txBody>
          <a:bodyPr/>
          <a:lstStyle/>
          <a:p>
            <a:fld id="{A5398F8E-11F5-4245-915E-1E04D11CA8B3}" type="slidenum">
              <a:rPr lang="en-US" smtClean="0"/>
              <a:t>‹#›</a:t>
            </a:fld>
            <a:endParaRPr lang="en-US"/>
          </a:p>
        </p:txBody>
      </p:sp>
      <p:pic>
        <p:nvPicPr>
          <p:cNvPr id="8" name="Picture 7">
            <a:extLst>
              <a:ext uri="{FF2B5EF4-FFF2-40B4-BE49-F238E27FC236}">
                <a16:creationId xmlns:a16="http://schemas.microsoft.com/office/drawing/2014/main" id="{1960DC7F-1268-4F45-8C64-58053C4C4B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652116"/>
          </a:xfrm>
          <a:prstGeom prst="rect">
            <a:avLst/>
          </a:prstGeom>
        </p:spPr>
      </p:pic>
    </p:spTree>
    <p:extLst>
      <p:ext uri="{BB962C8B-B14F-4D97-AF65-F5344CB8AC3E}">
        <p14:creationId xmlns:p14="http://schemas.microsoft.com/office/powerpoint/2010/main" val="528928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A3650-18A3-42A7-8163-EF649CD93199}"/>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A38708-AE7F-41A7-A9E9-FE767C784412}"/>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4A65387-8891-450A-A06E-4FACB2BF44D9}"/>
              </a:ext>
            </a:extLst>
          </p:cNvPr>
          <p:cNvSpPr>
            <a:spLocks noGrp="1"/>
          </p:cNvSpPr>
          <p:nvPr>
            <p:ph type="dt" sz="half" idx="10"/>
          </p:nvPr>
        </p:nvSpPr>
        <p:spPr/>
        <p:txBody>
          <a:bodyPr/>
          <a:lstStyle/>
          <a:p>
            <a:fld id="{D7DC9417-57E5-44E9-A8F6-70D40913C2B5}" type="datetimeFigureOut">
              <a:rPr lang="en-US" smtClean="0"/>
              <a:t>4/18/2023</a:t>
            </a:fld>
            <a:endParaRPr lang="en-US"/>
          </a:p>
        </p:txBody>
      </p:sp>
      <p:sp>
        <p:nvSpPr>
          <p:cNvPr id="5" name="Footer Placeholder 4">
            <a:extLst>
              <a:ext uri="{FF2B5EF4-FFF2-40B4-BE49-F238E27FC236}">
                <a16:creationId xmlns:a16="http://schemas.microsoft.com/office/drawing/2014/main" id="{67A991B9-43E4-4446-950C-B14068A78C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4E007C-1C23-4377-8E9F-6A0D3F5D628B}"/>
              </a:ext>
            </a:extLst>
          </p:cNvPr>
          <p:cNvSpPr>
            <a:spLocks noGrp="1"/>
          </p:cNvSpPr>
          <p:nvPr>
            <p:ph type="sldNum" sz="quarter" idx="12"/>
          </p:nvPr>
        </p:nvSpPr>
        <p:spPr/>
        <p:txBody>
          <a:bodyPr/>
          <a:lstStyle/>
          <a:p>
            <a:fld id="{A5398F8E-11F5-4245-915E-1E04D11CA8B3}" type="slidenum">
              <a:rPr lang="en-US" smtClean="0"/>
              <a:t>‹#›</a:t>
            </a:fld>
            <a:endParaRPr lang="en-US"/>
          </a:p>
        </p:txBody>
      </p:sp>
      <p:pic>
        <p:nvPicPr>
          <p:cNvPr id="8" name="Picture 7">
            <a:extLst>
              <a:ext uri="{FF2B5EF4-FFF2-40B4-BE49-F238E27FC236}">
                <a16:creationId xmlns:a16="http://schemas.microsoft.com/office/drawing/2014/main" id="{393AA0BB-8CB6-4CD3-9CFF-BF55F1768C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585"/>
            <a:ext cx="9144000" cy="6652116"/>
          </a:xfrm>
          <a:prstGeom prst="rect">
            <a:avLst/>
          </a:prstGeom>
        </p:spPr>
      </p:pic>
    </p:spTree>
    <p:extLst>
      <p:ext uri="{BB962C8B-B14F-4D97-AF65-F5344CB8AC3E}">
        <p14:creationId xmlns:p14="http://schemas.microsoft.com/office/powerpoint/2010/main" val="24765957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2209800"/>
            <a:ext cx="3543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209800"/>
            <a:ext cx="3543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sldNum" sz="quarter" idx="11"/>
          </p:nvPr>
        </p:nvSpPr>
        <p:spPr/>
        <p:txBody>
          <a:bodyPr/>
          <a:lstStyle>
            <a:lvl1pPr eaLnBrk="1" hangingPunct="1">
              <a:defRPr/>
            </a:lvl1p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28933913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65C72-DB53-4B5C-8627-21D2AD3129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16EB9E-D1E6-4F12-A9E5-A1C9AC1AB1B0}"/>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BF996A-0011-4CFB-90B5-1B4FF6813681}"/>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857226B-38FE-4944-A80B-50585DA8356C}"/>
              </a:ext>
            </a:extLst>
          </p:cNvPr>
          <p:cNvSpPr>
            <a:spLocks noGrp="1"/>
          </p:cNvSpPr>
          <p:nvPr>
            <p:ph type="dt" sz="half" idx="10"/>
          </p:nvPr>
        </p:nvSpPr>
        <p:spPr/>
        <p:txBody>
          <a:bodyPr/>
          <a:lstStyle/>
          <a:p>
            <a:fld id="{D7DC9417-57E5-44E9-A8F6-70D40913C2B5}" type="datetimeFigureOut">
              <a:rPr lang="en-US" smtClean="0"/>
              <a:t>4/18/2023</a:t>
            </a:fld>
            <a:endParaRPr lang="en-US"/>
          </a:p>
        </p:txBody>
      </p:sp>
      <p:sp>
        <p:nvSpPr>
          <p:cNvPr id="6" name="Footer Placeholder 5">
            <a:extLst>
              <a:ext uri="{FF2B5EF4-FFF2-40B4-BE49-F238E27FC236}">
                <a16:creationId xmlns:a16="http://schemas.microsoft.com/office/drawing/2014/main" id="{3CE2C6FB-368C-4EBA-AF1E-819FFB530B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E71598-6FCC-4A65-BE79-6619AEA488AC}"/>
              </a:ext>
            </a:extLst>
          </p:cNvPr>
          <p:cNvSpPr>
            <a:spLocks noGrp="1"/>
          </p:cNvSpPr>
          <p:nvPr>
            <p:ph type="sldNum" sz="quarter" idx="12"/>
          </p:nvPr>
        </p:nvSpPr>
        <p:spPr/>
        <p:txBody>
          <a:bodyPr/>
          <a:lstStyle/>
          <a:p>
            <a:fld id="{A5398F8E-11F5-4245-915E-1E04D11CA8B3}" type="slidenum">
              <a:rPr lang="en-US" smtClean="0"/>
              <a:t>‹#›</a:t>
            </a:fld>
            <a:endParaRPr lang="en-US"/>
          </a:p>
        </p:txBody>
      </p:sp>
      <p:pic>
        <p:nvPicPr>
          <p:cNvPr id="11" name="Picture 10">
            <a:extLst>
              <a:ext uri="{FF2B5EF4-FFF2-40B4-BE49-F238E27FC236}">
                <a16:creationId xmlns:a16="http://schemas.microsoft.com/office/drawing/2014/main" id="{D9E01474-4B03-4C54-92F1-EFB8E5F51F8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656540"/>
          </a:xfrm>
          <a:prstGeom prst="rect">
            <a:avLst/>
          </a:prstGeom>
        </p:spPr>
      </p:pic>
    </p:spTree>
    <p:extLst>
      <p:ext uri="{BB962C8B-B14F-4D97-AF65-F5344CB8AC3E}">
        <p14:creationId xmlns:p14="http://schemas.microsoft.com/office/powerpoint/2010/main" val="18259284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E01C1-6E45-4DAC-B9C0-48BF9CD6AE2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7C8B685-0DC7-4E08-9E47-815F0F581257}"/>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297262-0A95-40B9-9FD0-4D873B3FDE81}"/>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C3A382-50C4-4C30-860E-E881B7181AF3}"/>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8C4C5A-318B-40F8-B93B-0172F422DCB5}"/>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FC085D-7231-4467-B34A-0DB365C9E7DC}"/>
              </a:ext>
            </a:extLst>
          </p:cNvPr>
          <p:cNvSpPr>
            <a:spLocks noGrp="1"/>
          </p:cNvSpPr>
          <p:nvPr>
            <p:ph type="dt" sz="half" idx="10"/>
          </p:nvPr>
        </p:nvSpPr>
        <p:spPr/>
        <p:txBody>
          <a:bodyPr/>
          <a:lstStyle/>
          <a:p>
            <a:fld id="{D7DC9417-57E5-44E9-A8F6-70D40913C2B5}" type="datetimeFigureOut">
              <a:rPr lang="en-US" smtClean="0"/>
              <a:t>4/18/2023</a:t>
            </a:fld>
            <a:endParaRPr lang="en-US"/>
          </a:p>
        </p:txBody>
      </p:sp>
      <p:sp>
        <p:nvSpPr>
          <p:cNvPr id="8" name="Footer Placeholder 7">
            <a:extLst>
              <a:ext uri="{FF2B5EF4-FFF2-40B4-BE49-F238E27FC236}">
                <a16:creationId xmlns:a16="http://schemas.microsoft.com/office/drawing/2014/main" id="{F93A9CFB-DBAA-4940-9E7F-8D4E984B4C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0E9BC59-FE75-40AA-8440-07DB07C10379}"/>
              </a:ext>
            </a:extLst>
          </p:cNvPr>
          <p:cNvSpPr>
            <a:spLocks noGrp="1"/>
          </p:cNvSpPr>
          <p:nvPr>
            <p:ph type="sldNum" sz="quarter" idx="12"/>
          </p:nvPr>
        </p:nvSpPr>
        <p:spPr/>
        <p:txBody>
          <a:bodyPr/>
          <a:lstStyle/>
          <a:p>
            <a:fld id="{A5398F8E-11F5-4245-915E-1E04D11CA8B3}" type="slidenum">
              <a:rPr lang="en-US" smtClean="0"/>
              <a:t>‹#›</a:t>
            </a:fld>
            <a:endParaRPr lang="en-US"/>
          </a:p>
        </p:txBody>
      </p:sp>
    </p:spTree>
    <p:extLst>
      <p:ext uri="{BB962C8B-B14F-4D97-AF65-F5344CB8AC3E}">
        <p14:creationId xmlns:p14="http://schemas.microsoft.com/office/powerpoint/2010/main" val="2327723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DDD8D-3AA6-4D13-A0B2-213FB19C5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AF93492-E21B-40BA-91D6-283E6836CDAF}"/>
              </a:ext>
            </a:extLst>
          </p:cNvPr>
          <p:cNvSpPr>
            <a:spLocks noGrp="1"/>
          </p:cNvSpPr>
          <p:nvPr>
            <p:ph type="dt" sz="half" idx="10"/>
          </p:nvPr>
        </p:nvSpPr>
        <p:spPr/>
        <p:txBody>
          <a:bodyPr/>
          <a:lstStyle/>
          <a:p>
            <a:fld id="{D7DC9417-57E5-44E9-A8F6-70D40913C2B5}" type="datetimeFigureOut">
              <a:rPr lang="en-US" smtClean="0"/>
              <a:t>4/18/2023</a:t>
            </a:fld>
            <a:endParaRPr lang="en-US"/>
          </a:p>
        </p:txBody>
      </p:sp>
      <p:sp>
        <p:nvSpPr>
          <p:cNvPr id="4" name="Footer Placeholder 3">
            <a:extLst>
              <a:ext uri="{FF2B5EF4-FFF2-40B4-BE49-F238E27FC236}">
                <a16:creationId xmlns:a16="http://schemas.microsoft.com/office/drawing/2014/main" id="{B74912DF-2817-4CB1-971D-DDFF4A12E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BE4500A-8954-4F11-B43A-BD3568CD5867}"/>
              </a:ext>
            </a:extLst>
          </p:cNvPr>
          <p:cNvSpPr>
            <a:spLocks noGrp="1"/>
          </p:cNvSpPr>
          <p:nvPr>
            <p:ph type="sldNum" sz="quarter" idx="12"/>
          </p:nvPr>
        </p:nvSpPr>
        <p:spPr/>
        <p:txBody>
          <a:bodyPr/>
          <a:lstStyle/>
          <a:p>
            <a:fld id="{A5398F8E-11F5-4245-915E-1E04D11CA8B3}" type="slidenum">
              <a:rPr lang="en-US" smtClean="0"/>
              <a:t>‹#›</a:t>
            </a:fld>
            <a:endParaRPr lang="en-US"/>
          </a:p>
        </p:txBody>
      </p:sp>
    </p:spTree>
    <p:extLst>
      <p:ext uri="{BB962C8B-B14F-4D97-AF65-F5344CB8AC3E}">
        <p14:creationId xmlns:p14="http://schemas.microsoft.com/office/powerpoint/2010/main" val="17452212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1FADF4-C05B-4133-8996-38E1942F65EF}"/>
              </a:ext>
            </a:extLst>
          </p:cNvPr>
          <p:cNvSpPr>
            <a:spLocks noGrp="1"/>
          </p:cNvSpPr>
          <p:nvPr>
            <p:ph type="dt" sz="half" idx="10"/>
          </p:nvPr>
        </p:nvSpPr>
        <p:spPr/>
        <p:txBody>
          <a:bodyPr/>
          <a:lstStyle/>
          <a:p>
            <a:fld id="{D7DC9417-57E5-44E9-A8F6-70D40913C2B5}" type="datetimeFigureOut">
              <a:rPr lang="en-US" smtClean="0"/>
              <a:t>4/18/2023</a:t>
            </a:fld>
            <a:endParaRPr lang="en-US"/>
          </a:p>
        </p:txBody>
      </p:sp>
      <p:sp>
        <p:nvSpPr>
          <p:cNvPr id="3" name="Footer Placeholder 2">
            <a:extLst>
              <a:ext uri="{FF2B5EF4-FFF2-40B4-BE49-F238E27FC236}">
                <a16:creationId xmlns:a16="http://schemas.microsoft.com/office/drawing/2014/main" id="{52B07C68-7192-4045-AA54-5A8CC28086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15D6D3-D7D0-444F-9052-B857C964036B}"/>
              </a:ext>
            </a:extLst>
          </p:cNvPr>
          <p:cNvSpPr>
            <a:spLocks noGrp="1"/>
          </p:cNvSpPr>
          <p:nvPr>
            <p:ph type="sldNum" sz="quarter" idx="12"/>
          </p:nvPr>
        </p:nvSpPr>
        <p:spPr/>
        <p:txBody>
          <a:bodyPr/>
          <a:lstStyle/>
          <a:p>
            <a:fld id="{A5398F8E-11F5-4245-915E-1E04D11CA8B3}" type="slidenum">
              <a:rPr lang="en-US" smtClean="0"/>
              <a:t>‹#›</a:t>
            </a:fld>
            <a:endParaRPr lang="en-US"/>
          </a:p>
        </p:txBody>
      </p:sp>
    </p:spTree>
    <p:extLst>
      <p:ext uri="{BB962C8B-B14F-4D97-AF65-F5344CB8AC3E}">
        <p14:creationId xmlns:p14="http://schemas.microsoft.com/office/powerpoint/2010/main" val="8375030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90932-E8E4-4C4B-9860-CAF16FC2C4DA}"/>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375334-48B7-4D57-B656-1AF1339168D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4F9457F-C1AF-46B7-8F3A-2C54D77DC7B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6B4B62-761D-4D98-A019-4E5B213AC9F9}"/>
              </a:ext>
            </a:extLst>
          </p:cNvPr>
          <p:cNvSpPr>
            <a:spLocks noGrp="1"/>
          </p:cNvSpPr>
          <p:nvPr>
            <p:ph type="dt" sz="half" idx="10"/>
          </p:nvPr>
        </p:nvSpPr>
        <p:spPr/>
        <p:txBody>
          <a:bodyPr/>
          <a:lstStyle/>
          <a:p>
            <a:fld id="{D7DC9417-57E5-44E9-A8F6-70D40913C2B5}" type="datetimeFigureOut">
              <a:rPr lang="en-US" smtClean="0"/>
              <a:t>4/18/2023</a:t>
            </a:fld>
            <a:endParaRPr lang="en-US"/>
          </a:p>
        </p:txBody>
      </p:sp>
      <p:sp>
        <p:nvSpPr>
          <p:cNvPr id="6" name="Footer Placeholder 5">
            <a:extLst>
              <a:ext uri="{FF2B5EF4-FFF2-40B4-BE49-F238E27FC236}">
                <a16:creationId xmlns:a16="http://schemas.microsoft.com/office/drawing/2014/main" id="{B5DF4B38-A7D1-45C1-84CC-A5DEDECA2F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E26951-31D2-475E-8A0A-B8149160AF77}"/>
              </a:ext>
            </a:extLst>
          </p:cNvPr>
          <p:cNvSpPr>
            <a:spLocks noGrp="1"/>
          </p:cNvSpPr>
          <p:nvPr>
            <p:ph type="sldNum" sz="quarter" idx="12"/>
          </p:nvPr>
        </p:nvSpPr>
        <p:spPr/>
        <p:txBody>
          <a:bodyPr/>
          <a:lstStyle/>
          <a:p>
            <a:fld id="{A5398F8E-11F5-4245-915E-1E04D11CA8B3}" type="slidenum">
              <a:rPr lang="en-US" smtClean="0"/>
              <a:t>‹#›</a:t>
            </a:fld>
            <a:endParaRPr lang="en-US"/>
          </a:p>
        </p:txBody>
      </p:sp>
    </p:spTree>
    <p:extLst>
      <p:ext uri="{BB962C8B-B14F-4D97-AF65-F5344CB8AC3E}">
        <p14:creationId xmlns:p14="http://schemas.microsoft.com/office/powerpoint/2010/main" val="4148871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1D889-1FA8-4D2A-BE88-22C1FCAFA4F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8C6AD7-DD6B-45BF-A35F-418B38801B09}"/>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A9D4C3D-8B61-4F00-BF01-5F68A4F9734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E8F04F-F8A7-43C1-9A5E-DCDC71F6C542}"/>
              </a:ext>
            </a:extLst>
          </p:cNvPr>
          <p:cNvSpPr>
            <a:spLocks noGrp="1"/>
          </p:cNvSpPr>
          <p:nvPr>
            <p:ph type="dt" sz="half" idx="10"/>
          </p:nvPr>
        </p:nvSpPr>
        <p:spPr/>
        <p:txBody>
          <a:bodyPr/>
          <a:lstStyle/>
          <a:p>
            <a:fld id="{D7DC9417-57E5-44E9-A8F6-70D40913C2B5}" type="datetimeFigureOut">
              <a:rPr lang="en-US" smtClean="0"/>
              <a:t>4/18/2023</a:t>
            </a:fld>
            <a:endParaRPr lang="en-US"/>
          </a:p>
        </p:txBody>
      </p:sp>
      <p:sp>
        <p:nvSpPr>
          <p:cNvPr id="6" name="Footer Placeholder 5">
            <a:extLst>
              <a:ext uri="{FF2B5EF4-FFF2-40B4-BE49-F238E27FC236}">
                <a16:creationId xmlns:a16="http://schemas.microsoft.com/office/drawing/2014/main" id="{E52DED02-367F-4AB7-A4CA-17682C375D2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57D5F9-55D7-45EE-9086-ADD06E198754}"/>
              </a:ext>
            </a:extLst>
          </p:cNvPr>
          <p:cNvSpPr>
            <a:spLocks noGrp="1"/>
          </p:cNvSpPr>
          <p:nvPr>
            <p:ph type="sldNum" sz="quarter" idx="12"/>
          </p:nvPr>
        </p:nvSpPr>
        <p:spPr/>
        <p:txBody>
          <a:bodyPr/>
          <a:lstStyle/>
          <a:p>
            <a:fld id="{A5398F8E-11F5-4245-915E-1E04D11CA8B3}" type="slidenum">
              <a:rPr lang="en-US" smtClean="0"/>
              <a:t>‹#›</a:t>
            </a:fld>
            <a:endParaRPr lang="en-US"/>
          </a:p>
        </p:txBody>
      </p:sp>
    </p:spTree>
    <p:extLst>
      <p:ext uri="{BB962C8B-B14F-4D97-AF65-F5344CB8AC3E}">
        <p14:creationId xmlns:p14="http://schemas.microsoft.com/office/powerpoint/2010/main" val="1837818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D3B5B-28CE-4508-8276-45F9266215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AE0F37-F07F-4E2D-9638-7E08859978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CCAA02-6CBA-41E5-9C1A-CAF083996A31}"/>
              </a:ext>
            </a:extLst>
          </p:cNvPr>
          <p:cNvSpPr>
            <a:spLocks noGrp="1"/>
          </p:cNvSpPr>
          <p:nvPr>
            <p:ph type="dt" sz="half" idx="10"/>
          </p:nvPr>
        </p:nvSpPr>
        <p:spPr/>
        <p:txBody>
          <a:bodyPr/>
          <a:lstStyle/>
          <a:p>
            <a:fld id="{D7DC9417-57E5-44E9-A8F6-70D40913C2B5}" type="datetimeFigureOut">
              <a:rPr lang="en-US" smtClean="0"/>
              <a:t>4/18/2023</a:t>
            </a:fld>
            <a:endParaRPr lang="en-US"/>
          </a:p>
        </p:txBody>
      </p:sp>
      <p:sp>
        <p:nvSpPr>
          <p:cNvPr id="5" name="Footer Placeholder 4">
            <a:extLst>
              <a:ext uri="{FF2B5EF4-FFF2-40B4-BE49-F238E27FC236}">
                <a16:creationId xmlns:a16="http://schemas.microsoft.com/office/drawing/2014/main" id="{7FB5989C-4386-4B55-AC7C-D58EBC434D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18DA6D-F74F-42A2-B0AD-04E7AA54E73B}"/>
              </a:ext>
            </a:extLst>
          </p:cNvPr>
          <p:cNvSpPr>
            <a:spLocks noGrp="1"/>
          </p:cNvSpPr>
          <p:nvPr>
            <p:ph type="sldNum" sz="quarter" idx="12"/>
          </p:nvPr>
        </p:nvSpPr>
        <p:spPr/>
        <p:txBody>
          <a:bodyPr/>
          <a:lstStyle/>
          <a:p>
            <a:fld id="{A5398F8E-11F5-4245-915E-1E04D11CA8B3}" type="slidenum">
              <a:rPr lang="en-US" smtClean="0"/>
              <a:t>‹#›</a:t>
            </a:fld>
            <a:endParaRPr lang="en-US"/>
          </a:p>
        </p:txBody>
      </p:sp>
    </p:spTree>
    <p:extLst>
      <p:ext uri="{BB962C8B-B14F-4D97-AF65-F5344CB8AC3E}">
        <p14:creationId xmlns:p14="http://schemas.microsoft.com/office/powerpoint/2010/main" val="38387610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83CEED-CFB9-4B9B-8262-4F253E770456}"/>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7CBA52-AA1F-4026-9ECB-9FBEF4104F7F}"/>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56C010-F3B8-482F-AB9F-528ED7A33916}"/>
              </a:ext>
            </a:extLst>
          </p:cNvPr>
          <p:cNvSpPr>
            <a:spLocks noGrp="1"/>
          </p:cNvSpPr>
          <p:nvPr>
            <p:ph type="dt" sz="half" idx="10"/>
          </p:nvPr>
        </p:nvSpPr>
        <p:spPr/>
        <p:txBody>
          <a:bodyPr/>
          <a:lstStyle/>
          <a:p>
            <a:fld id="{D7DC9417-57E5-44E9-A8F6-70D40913C2B5}" type="datetimeFigureOut">
              <a:rPr lang="en-US" smtClean="0"/>
              <a:t>4/18/2023</a:t>
            </a:fld>
            <a:endParaRPr lang="en-US"/>
          </a:p>
        </p:txBody>
      </p:sp>
      <p:sp>
        <p:nvSpPr>
          <p:cNvPr id="5" name="Footer Placeholder 4">
            <a:extLst>
              <a:ext uri="{FF2B5EF4-FFF2-40B4-BE49-F238E27FC236}">
                <a16:creationId xmlns:a16="http://schemas.microsoft.com/office/drawing/2014/main" id="{1E856B67-516B-45C1-B254-71F0A5C00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CD81CE-C062-4CC3-B1C9-8D1B7AE9C1B6}"/>
              </a:ext>
            </a:extLst>
          </p:cNvPr>
          <p:cNvSpPr>
            <a:spLocks noGrp="1"/>
          </p:cNvSpPr>
          <p:nvPr>
            <p:ph type="sldNum" sz="quarter" idx="12"/>
          </p:nvPr>
        </p:nvSpPr>
        <p:spPr/>
        <p:txBody>
          <a:bodyPr/>
          <a:lstStyle/>
          <a:p>
            <a:fld id="{A5398F8E-11F5-4245-915E-1E04D11CA8B3}" type="slidenum">
              <a:rPr lang="en-US" smtClean="0"/>
              <a:t>‹#›</a:t>
            </a:fld>
            <a:endParaRPr lang="en-US"/>
          </a:p>
        </p:txBody>
      </p:sp>
    </p:spTree>
    <p:extLst>
      <p:ext uri="{BB962C8B-B14F-4D97-AF65-F5344CB8AC3E}">
        <p14:creationId xmlns:p14="http://schemas.microsoft.com/office/powerpoint/2010/main" val="27389247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52400" y="1447800"/>
            <a:ext cx="7239000" cy="914400"/>
          </a:xfrm>
        </p:spPr>
        <p:txBody>
          <a:bodyPr/>
          <a:lstStyle/>
          <a:p>
            <a:r>
              <a:rPr lang="en-US"/>
              <a:t>Click to edit Master title style</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45710A71-EC11-4493-BB8E-D9911A0BBC6D}" type="slidenum">
              <a:rPr lang="en-US"/>
              <a:pPr>
                <a:defRPr/>
              </a:pPr>
              <a:t>‹#›</a:t>
            </a:fld>
            <a:endParaRPr lang="en-US" sz="1400">
              <a:latin typeface="+mn-lt"/>
            </a:endParaRPr>
          </a:p>
        </p:txBody>
      </p:sp>
    </p:spTree>
    <p:extLst>
      <p:ext uri="{BB962C8B-B14F-4D97-AF65-F5344CB8AC3E}">
        <p14:creationId xmlns:p14="http://schemas.microsoft.com/office/powerpoint/2010/main" val="40254589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B6EFD-2EBE-437E-84F7-6EFCC4BD461F}"/>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8CD958E-29CA-44B9-91BD-B19E8BB56E95}"/>
              </a:ext>
            </a:extLst>
          </p:cNvPr>
          <p:cNvSpPr>
            <a:spLocks noGrp="1"/>
          </p:cNvSpPr>
          <p:nvPr>
            <p:ph type="ftr" sz="quarter" idx="10"/>
          </p:nvPr>
        </p:nvSpPr>
        <p:spPr/>
        <p:txBody>
          <a:bodyPr/>
          <a:lstStyle/>
          <a:p>
            <a:pPr>
              <a:defRPr/>
            </a:pPr>
            <a:endParaRPr lang="en-US"/>
          </a:p>
        </p:txBody>
      </p:sp>
      <p:sp>
        <p:nvSpPr>
          <p:cNvPr id="4" name="Slide Number Placeholder 3">
            <a:extLst>
              <a:ext uri="{FF2B5EF4-FFF2-40B4-BE49-F238E27FC236}">
                <a16:creationId xmlns:a16="http://schemas.microsoft.com/office/drawing/2014/main" id="{84CCF966-AF99-4DC1-B1D9-1B0721742679}"/>
              </a:ext>
            </a:extLst>
          </p:cNvPr>
          <p:cNvSpPr>
            <a:spLocks noGrp="1"/>
          </p:cNvSpPr>
          <p:nvPr>
            <p:ph type="sldNum" sz="quarter" idx="11"/>
          </p:nvPr>
        </p:nvSpPr>
        <p:spPr/>
        <p:txBody>
          <a:bodyPr/>
          <a:lstStyle/>
          <a:p>
            <a:pPr>
              <a:defRPr/>
            </a:pPr>
            <a:fld id="{E29609AF-38D7-4889-BD94-9F3157B4925A}" type="slidenum">
              <a:rPr lang="en-US" smtClean="0"/>
              <a:pPr>
                <a:defRPr/>
              </a:pPr>
              <a:t>‹#›</a:t>
            </a:fld>
            <a:endParaRPr lang="en-US" sz="1400">
              <a:latin typeface="+mn-lt"/>
            </a:endParaRPr>
          </a:p>
        </p:txBody>
      </p:sp>
    </p:spTree>
    <p:extLst>
      <p:ext uri="{BB962C8B-B14F-4D97-AF65-F5344CB8AC3E}">
        <p14:creationId xmlns:p14="http://schemas.microsoft.com/office/powerpoint/2010/main" val="357966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8" name="Rectangle 5"/>
          <p:cNvSpPr>
            <a:spLocks noGrp="1" noChangeArrowheads="1"/>
          </p:cNvSpPr>
          <p:nvPr>
            <p:ph type="sldNum" sz="quarter" idx="11"/>
          </p:nvPr>
        </p:nvSpPr>
        <p:spPr/>
        <p:txBody>
          <a:bodyPr/>
          <a:lstStyle>
            <a:lvl1pPr eaLnBrk="1" hangingPunct="1">
              <a:defRPr/>
            </a:lvl1p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38177438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E955D-2481-4A98-B25A-B13183CBB720}"/>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B1194CD4-2BAD-4464-BD24-3276AFF0217E}"/>
              </a:ext>
            </a:extLst>
          </p:cNvPr>
          <p:cNvSpPr>
            <a:spLocks noGrp="1"/>
          </p:cNvSpPr>
          <p:nvPr>
            <p:ph type="ftr" sz="quarter" idx="10"/>
          </p:nvPr>
        </p:nvSpPr>
        <p:spPr/>
        <p:txBody>
          <a:bodyPr/>
          <a:lstStyle/>
          <a:p>
            <a:pPr>
              <a:defRPr/>
            </a:pPr>
            <a:endParaRPr lang="en-US"/>
          </a:p>
        </p:txBody>
      </p:sp>
      <p:sp>
        <p:nvSpPr>
          <p:cNvPr id="4" name="Slide Number Placeholder 3">
            <a:extLst>
              <a:ext uri="{FF2B5EF4-FFF2-40B4-BE49-F238E27FC236}">
                <a16:creationId xmlns:a16="http://schemas.microsoft.com/office/drawing/2014/main" id="{327A8F96-6A4E-4B08-9848-7DE2FCE9F485}"/>
              </a:ext>
            </a:extLst>
          </p:cNvPr>
          <p:cNvSpPr>
            <a:spLocks noGrp="1"/>
          </p:cNvSpPr>
          <p:nvPr>
            <p:ph type="sldNum" sz="quarter" idx="11"/>
          </p:nvPr>
        </p:nvSpPr>
        <p:spPr/>
        <p:txBody>
          <a:bodyPr/>
          <a:lstStyle/>
          <a:p>
            <a:pPr>
              <a:defRPr/>
            </a:pPr>
            <a:fld id="{E29609AF-38D7-4889-BD94-9F3157B4925A}" type="slidenum">
              <a:rPr lang="en-US" smtClean="0"/>
              <a:pPr>
                <a:defRPr/>
              </a:pPr>
              <a:t>‹#›</a:t>
            </a:fld>
            <a:endParaRPr lang="en-US" sz="1400">
              <a:latin typeface="+mn-lt"/>
            </a:endParaRPr>
          </a:p>
        </p:txBody>
      </p:sp>
    </p:spTree>
    <p:extLst>
      <p:ext uri="{BB962C8B-B14F-4D97-AF65-F5344CB8AC3E}">
        <p14:creationId xmlns:p14="http://schemas.microsoft.com/office/powerpoint/2010/main" val="29184583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4" name="Rectangle 5"/>
          <p:cNvSpPr>
            <a:spLocks noGrp="1" noChangeArrowheads="1"/>
          </p:cNvSpPr>
          <p:nvPr>
            <p:ph type="sldNum" sz="quarter" idx="11"/>
          </p:nvPr>
        </p:nvSpPr>
        <p:spPr/>
        <p:txBody>
          <a:bodyPr/>
          <a:lstStyle>
            <a:lvl1pPr eaLnBrk="1" hangingPunct="1">
              <a:defRPr/>
            </a:lvl1p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4153970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3" name="Rectangle 5"/>
          <p:cNvSpPr>
            <a:spLocks noGrp="1" noChangeArrowheads="1"/>
          </p:cNvSpPr>
          <p:nvPr>
            <p:ph type="sldNum" sz="quarter" idx="11"/>
          </p:nvPr>
        </p:nvSpPr>
        <p:spPr/>
        <p:txBody>
          <a:bodyPr/>
          <a:lstStyle>
            <a:lvl1pPr eaLnBrk="1" hangingPunct="1">
              <a:defRPr/>
            </a:lvl1pPr>
          </a:lstStyle>
          <a:p>
            <a:pPr lvl="0">
              <a:spcBef>
                <a:spcPts val="0"/>
              </a:spcBef>
              <a:buNone/>
            </a:pPr>
            <a:fld id="{00000000-1234-1234-1234-123412341234}" type="slidenum">
              <a:rPr lang="en" smtClean="0"/>
              <a:t>‹#›</a:t>
            </a:fld>
            <a:endParaRPr lang="en"/>
          </a:p>
        </p:txBody>
      </p:sp>
    </p:spTree>
    <p:extLst>
      <p:ext uri="{BB962C8B-B14F-4D97-AF65-F5344CB8AC3E}">
        <p14:creationId xmlns:p14="http://schemas.microsoft.com/office/powerpoint/2010/main" val="838514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sldNum" sz="quarter" idx="11"/>
          </p:nvPr>
        </p:nvSpPr>
        <p:spPr/>
        <p:txBody>
          <a:bodyPr/>
          <a:lstStyle>
            <a:lvl1pPr eaLnBrk="1" hangingPunct="1">
              <a:defRPr/>
            </a:lvl1p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346725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ftr" sz="quarter" idx="10"/>
          </p:nvPr>
        </p:nvSpPr>
        <p:spPr/>
        <p:txBody>
          <a:bodyPr/>
          <a:lstStyle>
            <a:lvl1pPr eaLnBrk="1" fontAlgn="auto" hangingPunct="1">
              <a:spcBef>
                <a:spcPts val="0"/>
              </a:spcBef>
              <a:spcAft>
                <a:spcPts val="0"/>
              </a:spcAft>
              <a:defRPr/>
            </a:lvl1pPr>
          </a:lstStyle>
          <a:p>
            <a:pPr>
              <a:defRPr/>
            </a:pPr>
            <a:endParaRPr lang="en-US"/>
          </a:p>
        </p:txBody>
      </p:sp>
      <p:sp>
        <p:nvSpPr>
          <p:cNvPr id="6" name="Rectangle 5"/>
          <p:cNvSpPr>
            <a:spLocks noGrp="1" noChangeArrowheads="1"/>
          </p:cNvSpPr>
          <p:nvPr>
            <p:ph type="sldNum" sz="quarter" idx="11"/>
          </p:nvPr>
        </p:nvSpPr>
        <p:spPr/>
        <p:txBody>
          <a:bodyPr/>
          <a:lstStyle>
            <a:lvl1pPr eaLnBrk="1" hangingPunct="1">
              <a:defRPr/>
            </a:lvl1p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spTree>
    <p:extLst>
      <p:ext uri="{BB962C8B-B14F-4D97-AF65-F5344CB8AC3E}">
        <p14:creationId xmlns:p14="http://schemas.microsoft.com/office/powerpoint/2010/main" val="402201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2.jpe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9.emf"/><Relationship Id="rId3" Type="http://schemas.openxmlformats.org/officeDocument/2006/relationships/slideLayout" Target="../slideLayouts/slideLayout34.xml"/><Relationship Id="rId7" Type="http://schemas.openxmlformats.org/officeDocument/2006/relationships/image" Target="../media/image8.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theme" Target="../theme/theme3.xml"/><Relationship Id="rId5" Type="http://schemas.openxmlformats.org/officeDocument/2006/relationships/slideLayout" Target="../slideLayouts/slideLayout36.xml"/><Relationship Id="rId10" Type="http://schemas.openxmlformats.org/officeDocument/2006/relationships/image" Target="../media/image11.png"/><Relationship Id="rId4" Type="http://schemas.openxmlformats.org/officeDocument/2006/relationships/slideLayout" Target="../slideLayouts/slideLayout35.xml"/><Relationship Id="rId9" Type="http://schemas.openxmlformats.org/officeDocument/2006/relationships/image" Target="../media/image10.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50" descr="slide1d.jpg                                                    00293B0BMacintosh HD                   BD7F38D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0" y="1"/>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2"/>
          <p:cNvSpPr>
            <a:spLocks noGrp="1" noChangeArrowheads="1"/>
          </p:cNvSpPr>
          <p:nvPr>
            <p:ph type="title"/>
          </p:nvPr>
        </p:nvSpPr>
        <p:spPr bwMode="auto">
          <a:xfrm>
            <a:off x="152400" y="152400"/>
            <a:ext cx="7239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Rectangle 3"/>
          <p:cNvSpPr>
            <a:spLocks noGrp="1" noChangeArrowheads="1"/>
          </p:cNvSpPr>
          <p:nvPr>
            <p:ph type="body" idx="1"/>
          </p:nvPr>
        </p:nvSpPr>
        <p:spPr bwMode="auto">
          <a:xfrm>
            <a:off x="1219200" y="2209800"/>
            <a:ext cx="7239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196" name="Rectangle 4"/>
          <p:cNvSpPr>
            <a:spLocks noGrp="1" noChangeArrowheads="1"/>
          </p:cNvSpPr>
          <p:nvPr>
            <p:ph type="ftr" sz="quarter" idx="3"/>
          </p:nvPr>
        </p:nvSpPr>
        <p:spPr bwMode="auto">
          <a:xfrm>
            <a:off x="228600" y="6477000"/>
            <a:ext cx="2514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000">
                <a:solidFill>
                  <a:srgbClr val="000000"/>
                </a:solidFill>
                <a:latin typeface="Verdana" charset="0"/>
                <a:ea typeface="+mn-ea"/>
                <a:cs typeface="+mn-cs"/>
              </a:defRPr>
            </a:lvl1pPr>
          </a:lstStyle>
          <a:p>
            <a:pPr defTabSz="914400" fontAlgn="base">
              <a:spcBef>
                <a:spcPct val="0"/>
              </a:spcBef>
              <a:spcAft>
                <a:spcPct val="0"/>
              </a:spcAft>
              <a:defRPr/>
            </a:pPr>
            <a:endParaRPr lang="en-US"/>
          </a:p>
        </p:txBody>
      </p:sp>
      <p:sp>
        <p:nvSpPr>
          <p:cNvPr id="8197" name="Rectangle 5"/>
          <p:cNvSpPr>
            <a:spLocks noGrp="1" noChangeArrowheads="1"/>
          </p:cNvSpPr>
          <p:nvPr>
            <p:ph type="sldNum" sz="quarter" idx="4"/>
          </p:nvPr>
        </p:nvSpPr>
        <p:spPr bwMode="auto">
          <a:xfrm>
            <a:off x="7924800" y="6564313"/>
            <a:ext cx="1066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000">
                <a:solidFill>
                  <a:srgbClr val="0067AB"/>
                </a:solidFill>
                <a:latin typeface="Verdana" pitchFamily="34" charset="0"/>
              </a:defRPr>
            </a:lvl1pPr>
          </a:lstStyle>
          <a:p>
            <a:pPr lvl="0" algn="r">
              <a:spcBef>
                <a:spcPts val="0"/>
              </a:spcBef>
              <a:buNone/>
            </a:pPr>
            <a:fld id="{00000000-1234-1234-1234-123412341234}" type="slidenum">
              <a:rPr lang="en" sz="1000" smtClean="0">
                <a:solidFill>
                  <a:schemeClr val="dk2"/>
                </a:solidFill>
              </a:rPr>
              <a:t>‹#›</a:t>
            </a:fld>
            <a:endParaRPr lang="en" sz="1000">
              <a:solidFill>
                <a:schemeClr val="dk2"/>
              </a:solidFill>
            </a:endParaRPr>
          </a:p>
        </p:txBody>
      </p:sp>
      <p:pic>
        <p:nvPicPr>
          <p:cNvPr id="2055" name="Picture 51" descr="DOC_ITA.jpg                                                    00293B0BMacintosh HD                   BD7F38D4:"/>
          <p:cNvPicPr>
            <a:picLocks noChangeAspect="1" noChangeArrowheads="1"/>
          </p:cNvPicPr>
          <p:nvPr/>
        </p:nvPicPr>
        <p:blipFill>
          <a:blip r:embed="rId22">
            <a:extLst>
              <a:ext uri="{28A0092B-C50C-407E-A947-70E740481C1C}">
                <a14:useLocalDpi xmlns:a14="http://schemas.microsoft.com/office/drawing/2010/main" val="0"/>
              </a:ext>
            </a:extLst>
          </a:blip>
          <a:srcRect b="32895"/>
          <a:stretch>
            <a:fillRect/>
          </a:stretch>
        </p:blipFill>
        <p:spPr bwMode="auto">
          <a:xfrm>
            <a:off x="2590800" y="6578600"/>
            <a:ext cx="4414838" cy="24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726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hf hdr="0" ftr="0" dt="0"/>
  <p:txStyles>
    <p:titleStyle>
      <a:lvl1pPr algn="l" rtl="0" eaLnBrk="1" fontAlgn="base" hangingPunct="1">
        <a:spcBef>
          <a:spcPct val="0"/>
        </a:spcBef>
        <a:spcAft>
          <a:spcPct val="0"/>
        </a:spcAft>
        <a:defRPr sz="2400">
          <a:solidFill>
            <a:schemeClr val="tx1"/>
          </a:solidFill>
          <a:latin typeface="+mj-lt"/>
          <a:ea typeface="ＭＳ Ｐゴシック" charset="0"/>
          <a:cs typeface="+mj-cs"/>
        </a:defRPr>
      </a:lvl1pPr>
      <a:lvl2pPr algn="l" rtl="0" eaLnBrk="1" fontAlgn="base" hangingPunct="1">
        <a:spcBef>
          <a:spcPct val="0"/>
        </a:spcBef>
        <a:spcAft>
          <a:spcPct val="0"/>
        </a:spcAft>
        <a:defRPr sz="2400">
          <a:solidFill>
            <a:schemeClr val="tx1"/>
          </a:solidFill>
          <a:latin typeface="Georgia" charset="0"/>
          <a:ea typeface="ＭＳ Ｐゴシック" charset="0"/>
        </a:defRPr>
      </a:lvl2pPr>
      <a:lvl3pPr algn="l" rtl="0" eaLnBrk="1" fontAlgn="base" hangingPunct="1">
        <a:spcBef>
          <a:spcPct val="0"/>
        </a:spcBef>
        <a:spcAft>
          <a:spcPct val="0"/>
        </a:spcAft>
        <a:defRPr sz="2400">
          <a:solidFill>
            <a:schemeClr val="tx1"/>
          </a:solidFill>
          <a:latin typeface="Georgia" charset="0"/>
          <a:ea typeface="ＭＳ Ｐゴシック" charset="0"/>
        </a:defRPr>
      </a:lvl3pPr>
      <a:lvl4pPr algn="l" rtl="0" eaLnBrk="1" fontAlgn="base" hangingPunct="1">
        <a:spcBef>
          <a:spcPct val="0"/>
        </a:spcBef>
        <a:spcAft>
          <a:spcPct val="0"/>
        </a:spcAft>
        <a:defRPr sz="2400">
          <a:solidFill>
            <a:schemeClr val="tx1"/>
          </a:solidFill>
          <a:latin typeface="Georgia" charset="0"/>
          <a:ea typeface="ＭＳ Ｐゴシック" charset="0"/>
        </a:defRPr>
      </a:lvl4pPr>
      <a:lvl5pPr algn="l" rtl="0" eaLnBrk="1" fontAlgn="base" hangingPunct="1">
        <a:spcBef>
          <a:spcPct val="0"/>
        </a:spcBef>
        <a:spcAft>
          <a:spcPct val="0"/>
        </a:spcAft>
        <a:defRPr sz="2400">
          <a:solidFill>
            <a:schemeClr val="tx1"/>
          </a:solidFill>
          <a:latin typeface="Georgia" charset="0"/>
          <a:ea typeface="ＭＳ Ｐゴシック" charset="0"/>
        </a:defRPr>
      </a:lvl5pPr>
      <a:lvl6pPr marL="457200" algn="l" rtl="0" eaLnBrk="1" fontAlgn="base" hangingPunct="1">
        <a:spcBef>
          <a:spcPct val="0"/>
        </a:spcBef>
        <a:spcAft>
          <a:spcPct val="0"/>
        </a:spcAft>
        <a:defRPr sz="2400">
          <a:solidFill>
            <a:schemeClr val="tx1"/>
          </a:solidFill>
          <a:latin typeface="Georgia" charset="0"/>
        </a:defRPr>
      </a:lvl6pPr>
      <a:lvl7pPr marL="914400" algn="l" rtl="0" eaLnBrk="1" fontAlgn="base" hangingPunct="1">
        <a:spcBef>
          <a:spcPct val="0"/>
        </a:spcBef>
        <a:spcAft>
          <a:spcPct val="0"/>
        </a:spcAft>
        <a:defRPr sz="2400">
          <a:solidFill>
            <a:schemeClr val="tx1"/>
          </a:solidFill>
          <a:latin typeface="Georgia" charset="0"/>
        </a:defRPr>
      </a:lvl7pPr>
      <a:lvl8pPr marL="1371600" algn="l" rtl="0" eaLnBrk="1" fontAlgn="base" hangingPunct="1">
        <a:spcBef>
          <a:spcPct val="0"/>
        </a:spcBef>
        <a:spcAft>
          <a:spcPct val="0"/>
        </a:spcAft>
        <a:defRPr sz="2400">
          <a:solidFill>
            <a:schemeClr val="tx1"/>
          </a:solidFill>
          <a:latin typeface="Georgia" charset="0"/>
        </a:defRPr>
      </a:lvl8pPr>
      <a:lvl9pPr marL="1828800" algn="l" rtl="0" eaLnBrk="1" fontAlgn="base" hangingPunct="1">
        <a:spcBef>
          <a:spcPct val="0"/>
        </a:spcBef>
        <a:spcAft>
          <a:spcPct val="0"/>
        </a:spcAft>
        <a:defRPr sz="2400">
          <a:solidFill>
            <a:schemeClr val="tx1"/>
          </a:solidFill>
          <a:latin typeface="Georgia"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ＭＳ Ｐゴシック" charset="0"/>
          <a:cs typeface="+mn-cs"/>
        </a:defRPr>
      </a:lvl1pPr>
      <a:lvl2pPr marL="742950" indent="-285750" algn="l" rtl="0" eaLnBrk="1" fontAlgn="base" hangingPunct="1">
        <a:spcBef>
          <a:spcPct val="20000"/>
        </a:spcBef>
        <a:spcAft>
          <a:spcPct val="0"/>
        </a:spcAft>
        <a:buChar char="–"/>
        <a:defRPr>
          <a:solidFill>
            <a:schemeClr val="tx1"/>
          </a:solidFill>
          <a:latin typeface="+mn-lt"/>
          <a:ea typeface="ＭＳ Ｐゴシック" charset="0"/>
        </a:defRPr>
      </a:lvl2pPr>
      <a:lvl3pPr marL="1143000" indent="-228600" algn="l" rtl="0" eaLnBrk="1" fontAlgn="base" hangingPunct="1">
        <a:spcBef>
          <a:spcPct val="20000"/>
        </a:spcBef>
        <a:spcAft>
          <a:spcPct val="0"/>
        </a:spcAft>
        <a:buChar char="•"/>
        <a:defRPr>
          <a:solidFill>
            <a:schemeClr val="tx1"/>
          </a:solidFill>
          <a:latin typeface="+mn-lt"/>
          <a:ea typeface="ＭＳ Ｐゴシック" charset="0"/>
        </a:defRPr>
      </a:lvl3pPr>
      <a:lvl4pPr marL="1600200" indent="-228600" algn="l" rtl="0" eaLnBrk="1" fontAlgn="base" hangingPunct="1">
        <a:spcBef>
          <a:spcPct val="20000"/>
        </a:spcBef>
        <a:spcAft>
          <a:spcPct val="0"/>
        </a:spcAft>
        <a:buChar char="–"/>
        <a:defRPr>
          <a:solidFill>
            <a:schemeClr val="tx1"/>
          </a:solidFill>
          <a:latin typeface="+mn-lt"/>
          <a:ea typeface="ＭＳ Ｐゴシック" charset="0"/>
        </a:defRPr>
      </a:lvl4pPr>
      <a:lvl5pPr marL="2057400" indent="-228600" algn="l" rtl="0" eaLnBrk="1" fontAlgn="base" hangingPunct="1">
        <a:spcBef>
          <a:spcPct val="20000"/>
        </a:spcBef>
        <a:spcAft>
          <a:spcPct val="0"/>
        </a:spcAft>
        <a:buChar char="»"/>
        <a:defRPr>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242" name="Picture 50" descr="slide1d.jpg                                                    00293B0BMacintosh HD                   BD7F38D4:"/>
          <p:cNvPicPr>
            <a:picLocks noChangeAspect="1" noChangeArrowheads="1"/>
          </p:cNvPicPr>
          <p:nvPr/>
        </p:nvPicPr>
        <p:blipFill>
          <a:blip r:embed="rId14" cstate="print"/>
          <a:srcRect/>
          <a:stretch>
            <a:fillRect/>
          </a:stretch>
        </p:blipFill>
        <p:spPr bwMode="auto">
          <a:xfrm>
            <a:off x="0" y="2"/>
            <a:ext cx="9145588" cy="6859588"/>
          </a:xfrm>
          <a:prstGeom prst="rect">
            <a:avLst/>
          </a:prstGeom>
          <a:noFill/>
        </p:spPr>
      </p:pic>
      <p:sp>
        <p:nvSpPr>
          <p:cNvPr id="8194" name="Rectangle 2"/>
          <p:cNvSpPr>
            <a:spLocks noGrp="1" noChangeArrowheads="1"/>
          </p:cNvSpPr>
          <p:nvPr>
            <p:ph type="title"/>
          </p:nvPr>
        </p:nvSpPr>
        <p:spPr bwMode="auto">
          <a:xfrm>
            <a:off x="152400" y="152400"/>
            <a:ext cx="7239000" cy="9144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1219200" y="2209800"/>
            <a:ext cx="7239000" cy="3886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ftr" sz="quarter" idx="3"/>
          </p:nvPr>
        </p:nvSpPr>
        <p:spPr bwMode="auto">
          <a:xfrm>
            <a:off x="228600" y="6477000"/>
            <a:ext cx="2514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atin typeface="Verdana" charset="0"/>
              </a:defRPr>
            </a:lvl1pPr>
          </a:lstStyle>
          <a:p>
            <a:pPr defTabSz="914400" eaLnBrk="0" fontAlgn="base" hangingPunct="0">
              <a:spcBef>
                <a:spcPct val="0"/>
              </a:spcBef>
              <a:spcAft>
                <a:spcPct val="0"/>
              </a:spcAft>
            </a:pPr>
            <a:endParaRPr lang="en-US">
              <a:solidFill>
                <a:srgbClr val="000000"/>
              </a:solidFill>
            </a:endParaRPr>
          </a:p>
        </p:txBody>
      </p:sp>
      <p:sp>
        <p:nvSpPr>
          <p:cNvPr id="8197" name="Rectangle 5"/>
          <p:cNvSpPr>
            <a:spLocks noGrp="1" noChangeArrowheads="1"/>
          </p:cNvSpPr>
          <p:nvPr>
            <p:ph type="sldNum" sz="quarter" idx="4"/>
          </p:nvPr>
        </p:nvSpPr>
        <p:spPr bwMode="auto">
          <a:xfrm>
            <a:off x="7924800" y="6564313"/>
            <a:ext cx="1066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0067AB"/>
                </a:solidFill>
                <a:latin typeface="Verdana" charset="0"/>
              </a:defRPr>
            </a:lvl1pPr>
          </a:lstStyle>
          <a:p>
            <a:pPr defTabSz="914400" eaLnBrk="0" fontAlgn="base" hangingPunct="0">
              <a:spcBef>
                <a:spcPct val="0"/>
              </a:spcBef>
              <a:spcAft>
                <a:spcPct val="0"/>
              </a:spcAft>
            </a:pPr>
            <a:fld id="{4B4AB3BF-95A9-45CA-AF08-9FB308A67EA0}" type="slidenum">
              <a:rPr lang="en-US"/>
              <a:pPr defTabSz="914400" eaLnBrk="0" fontAlgn="base" hangingPunct="0">
                <a:spcBef>
                  <a:spcPct val="0"/>
                </a:spcBef>
                <a:spcAft>
                  <a:spcPct val="0"/>
                </a:spcAft>
              </a:pPr>
              <a:t>‹#›</a:t>
            </a:fld>
            <a:endParaRPr lang="en-US" sz="1400">
              <a:latin typeface="Georgia"/>
            </a:endParaRPr>
          </a:p>
        </p:txBody>
      </p:sp>
      <p:pic>
        <p:nvPicPr>
          <p:cNvPr id="8243" name="Picture 51" descr="DOC_ITA.jpg                                                    00293B0BMacintosh HD                   BD7F38D4:"/>
          <p:cNvPicPr>
            <a:picLocks noChangeAspect="1" noChangeArrowheads="1"/>
          </p:cNvPicPr>
          <p:nvPr/>
        </p:nvPicPr>
        <p:blipFill>
          <a:blip r:embed="rId15" cstate="print"/>
          <a:srcRect b="32895"/>
          <a:stretch>
            <a:fillRect/>
          </a:stretch>
        </p:blipFill>
        <p:spPr bwMode="auto">
          <a:xfrm>
            <a:off x="2590800" y="6578600"/>
            <a:ext cx="4414838" cy="242888"/>
          </a:xfrm>
          <a:prstGeom prst="rect">
            <a:avLst/>
          </a:prstGeom>
          <a:noFill/>
        </p:spPr>
      </p:pic>
    </p:spTree>
    <p:extLst>
      <p:ext uri="{BB962C8B-B14F-4D97-AF65-F5344CB8AC3E}">
        <p14:creationId xmlns:p14="http://schemas.microsoft.com/office/powerpoint/2010/main" val="2450275646"/>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p:hf hdr="0" ftr="0" dt="0"/>
  <p:txStyles>
    <p:titleStyle>
      <a:lvl1pPr algn="l" rtl="0" eaLnBrk="1" fontAlgn="base" hangingPunct="1">
        <a:spcBef>
          <a:spcPct val="0"/>
        </a:spcBef>
        <a:spcAft>
          <a:spcPct val="0"/>
        </a:spcAft>
        <a:defRPr sz="2400">
          <a:solidFill>
            <a:schemeClr val="tx1"/>
          </a:solidFill>
          <a:latin typeface="+mj-lt"/>
          <a:ea typeface="+mj-ea"/>
          <a:cs typeface="+mj-cs"/>
        </a:defRPr>
      </a:lvl1pPr>
      <a:lvl2pPr algn="l" rtl="0" eaLnBrk="1" fontAlgn="base" hangingPunct="1">
        <a:spcBef>
          <a:spcPct val="0"/>
        </a:spcBef>
        <a:spcAft>
          <a:spcPct val="0"/>
        </a:spcAft>
        <a:defRPr sz="2400">
          <a:solidFill>
            <a:schemeClr val="tx1"/>
          </a:solidFill>
          <a:latin typeface="Georgia" charset="0"/>
        </a:defRPr>
      </a:lvl2pPr>
      <a:lvl3pPr algn="l" rtl="0" eaLnBrk="1" fontAlgn="base" hangingPunct="1">
        <a:spcBef>
          <a:spcPct val="0"/>
        </a:spcBef>
        <a:spcAft>
          <a:spcPct val="0"/>
        </a:spcAft>
        <a:defRPr sz="2400">
          <a:solidFill>
            <a:schemeClr val="tx1"/>
          </a:solidFill>
          <a:latin typeface="Georgia" charset="0"/>
        </a:defRPr>
      </a:lvl3pPr>
      <a:lvl4pPr algn="l" rtl="0" eaLnBrk="1" fontAlgn="base" hangingPunct="1">
        <a:spcBef>
          <a:spcPct val="0"/>
        </a:spcBef>
        <a:spcAft>
          <a:spcPct val="0"/>
        </a:spcAft>
        <a:defRPr sz="2400">
          <a:solidFill>
            <a:schemeClr val="tx1"/>
          </a:solidFill>
          <a:latin typeface="Georgia" charset="0"/>
        </a:defRPr>
      </a:lvl4pPr>
      <a:lvl5pPr algn="l" rtl="0" eaLnBrk="1" fontAlgn="base" hangingPunct="1">
        <a:spcBef>
          <a:spcPct val="0"/>
        </a:spcBef>
        <a:spcAft>
          <a:spcPct val="0"/>
        </a:spcAft>
        <a:defRPr sz="2400">
          <a:solidFill>
            <a:schemeClr val="tx1"/>
          </a:solidFill>
          <a:latin typeface="Georgia" charset="0"/>
        </a:defRPr>
      </a:lvl5pPr>
      <a:lvl6pPr marL="457200" algn="l" rtl="0" eaLnBrk="1" fontAlgn="base" hangingPunct="1">
        <a:spcBef>
          <a:spcPct val="0"/>
        </a:spcBef>
        <a:spcAft>
          <a:spcPct val="0"/>
        </a:spcAft>
        <a:defRPr sz="2400">
          <a:solidFill>
            <a:schemeClr val="tx1"/>
          </a:solidFill>
          <a:latin typeface="Georgia" charset="0"/>
        </a:defRPr>
      </a:lvl6pPr>
      <a:lvl7pPr marL="914400" algn="l" rtl="0" eaLnBrk="1" fontAlgn="base" hangingPunct="1">
        <a:spcBef>
          <a:spcPct val="0"/>
        </a:spcBef>
        <a:spcAft>
          <a:spcPct val="0"/>
        </a:spcAft>
        <a:defRPr sz="2400">
          <a:solidFill>
            <a:schemeClr val="tx1"/>
          </a:solidFill>
          <a:latin typeface="Georgia" charset="0"/>
        </a:defRPr>
      </a:lvl7pPr>
      <a:lvl8pPr marL="1371600" algn="l" rtl="0" eaLnBrk="1" fontAlgn="base" hangingPunct="1">
        <a:spcBef>
          <a:spcPct val="0"/>
        </a:spcBef>
        <a:spcAft>
          <a:spcPct val="0"/>
        </a:spcAft>
        <a:defRPr sz="2400">
          <a:solidFill>
            <a:schemeClr val="tx1"/>
          </a:solidFill>
          <a:latin typeface="Georgia" charset="0"/>
        </a:defRPr>
      </a:lvl8pPr>
      <a:lvl9pPr marL="1828800" algn="l" rtl="0" eaLnBrk="1" fontAlgn="base" hangingPunct="1">
        <a:spcBef>
          <a:spcPct val="0"/>
        </a:spcBef>
        <a:spcAft>
          <a:spcPct val="0"/>
        </a:spcAft>
        <a:defRPr sz="2400">
          <a:solidFill>
            <a:schemeClr val="tx1"/>
          </a:solidFill>
          <a:latin typeface="Georgia" charset="0"/>
        </a:defRPr>
      </a:lvl9pPr>
    </p:titleStyle>
    <p:body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PP_Bottombanner8.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891706"/>
            <a:ext cx="9144000" cy="966294"/>
          </a:xfrm>
          <a:prstGeom prst="rect">
            <a:avLst/>
          </a:prstGeom>
        </p:spPr>
      </p:pic>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descr="White_DOC_logo.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152400"/>
            <a:ext cx="1219200" cy="481045"/>
          </a:xfrm>
          <a:prstGeom prst="rect">
            <a:avLst/>
          </a:prstGeom>
        </p:spPr>
      </p:pic>
      <p:pic>
        <p:nvPicPr>
          <p:cNvPr id="2" name="Picture 1" descr="PP_banner6.pn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0"/>
            <a:ext cx="9144000" cy="883056"/>
          </a:xfrm>
          <a:prstGeom prst="rect">
            <a:avLst/>
          </a:prstGeom>
        </p:spPr>
      </p:pic>
      <p:pic>
        <p:nvPicPr>
          <p:cNvPr id="9" name="Picture 8" descr="TradePolicylogo6-01.pn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68564" y="5919278"/>
            <a:ext cx="1699236" cy="542364"/>
          </a:xfrm>
          <a:prstGeom prst="rect">
            <a:avLst/>
          </a:prstGeom>
        </p:spPr>
      </p:pic>
      <p:sp>
        <p:nvSpPr>
          <p:cNvPr id="11" name="TextBox 10"/>
          <p:cNvSpPr txBox="1"/>
          <p:nvPr/>
        </p:nvSpPr>
        <p:spPr>
          <a:xfrm>
            <a:off x="10600267" y="5588000"/>
            <a:ext cx="184666" cy="461665"/>
          </a:xfrm>
          <a:prstGeom prst="rect">
            <a:avLst/>
          </a:prstGeom>
          <a:noFill/>
        </p:spPr>
        <p:txBody>
          <a:bodyPr wrap="none" rtlCol="0">
            <a:spAutoFit/>
          </a:bodyPr>
          <a:lstStyle/>
          <a:p>
            <a:endParaRPr lang="en-US"/>
          </a:p>
        </p:txBody>
      </p:sp>
      <p:pic>
        <p:nvPicPr>
          <p:cNvPr id="12" name="Picture 11" descr="White_DOC_logo.ai"/>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127000"/>
            <a:ext cx="1351893" cy="533400"/>
          </a:xfrm>
          <a:prstGeom prst="rect">
            <a:avLst/>
          </a:prstGeom>
        </p:spPr>
      </p:pic>
    </p:spTree>
    <p:extLst>
      <p:ext uri="{BB962C8B-B14F-4D97-AF65-F5344CB8AC3E}">
        <p14:creationId xmlns:p14="http://schemas.microsoft.com/office/powerpoint/2010/main" val="237538118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51" r:id="rId4"/>
    <p:sldLayoutId id="2147483769" r:id="rId5"/>
  </p:sldLayoutIdLst>
  <p:hf hdr="0" ftr="0" dt="0"/>
  <p:txStyles>
    <p:titleStyle>
      <a:lvl1pPr algn="ctr" defTabSz="914400" rtl="0" eaLnBrk="1" latinLnBrk="0" hangingPunct="1">
        <a:spcBef>
          <a:spcPct val="0"/>
        </a:spcBef>
        <a:buNone/>
        <a:defRPr sz="2800" b="0" i="1" kern="1200">
          <a:solidFill>
            <a:schemeClr val="bg1"/>
          </a:solidFill>
          <a:latin typeface="Myriad Pro"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Myriad Pro" pitchFamily="34" charset="0"/>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800" kern="1200">
          <a:solidFill>
            <a:srgbClr val="000000"/>
          </a:solidFill>
          <a:latin typeface="Myriad Pro"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Ø"/>
        <a:defRPr sz="2400" kern="1200">
          <a:solidFill>
            <a:srgbClr val="000000"/>
          </a:solidFill>
          <a:latin typeface="Myriad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A360D8-644D-4347-B45E-BB99BF602BF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2A11814-1F9F-4C7A-A2DE-2D10D091B59A}"/>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C23AE6-91A6-48C7-B3AB-CC783460F847}"/>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DC9417-57E5-44E9-A8F6-70D40913C2B5}" type="datetimeFigureOut">
              <a:rPr lang="en-US" smtClean="0"/>
              <a:t>4/18/2023</a:t>
            </a:fld>
            <a:endParaRPr lang="en-US"/>
          </a:p>
        </p:txBody>
      </p:sp>
      <p:sp>
        <p:nvSpPr>
          <p:cNvPr id="5" name="Footer Placeholder 4">
            <a:extLst>
              <a:ext uri="{FF2B5EF4-FFF2-40B4-BE49-F238E27FC236}">
                <a16:creationId xmlns:a16="http://schemas.microsoft.com/office/drawing/2014/main" id="{5BCA4E72-19E9-4937-98CE-4B3599719F72}"/>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8C1BDC4-4574-4173-B14A-FDA8167C1C1E}"/>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398F8E-11F5-4245-915E-1E04D11CA8B3}" type="slidenum">
              <a:rPr lang="en-US" smtClean="0"/>
              <a:t>‹#›</a:t>
            </a:fld>
            <a:endParaRPr lang="en-US"/>
          </a:p>
        </p:txBody>
      </p:sp>
    </p:spTree>
    <p:extLst>
      <p:ext uri="{BB962C8B-B14F-4D97-AF65-F5344CB8AC3E}">
        <p14:creationId xmlns:p14="http://schemas.microsoft.com/office/powerpoint/2010/main" val="3852071999"/>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4.xml"/><Relationship Id="rId6" Type="http://schemas.openxmlformats.org/officeDocument/2006/relationships/image" Target="../media/image22.png"/><Relationship Id="rId5" Type="http://schemas.openxmlformats.org/officeDocument/2006/relationships/image" Target="../media/image29.jpe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4.xml"/><Relationship Id="rId6" Type="http://schemas.microsoft.com/office/2007/relationships/hdphoto" Target="../media/hdphoto3.wdp"/><Relationship Id="rId5" Type="http://schemas.openxmlformats.org/officeDocument/2006/relationships/image" Target="../media/image31.png"/><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34.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0.png"/><Relationship Id="rId7"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34.xml"/><Relationship Id="rId6" Type="http://schemas.microsoft.com/office/2007/relationships/hdphoto" Target="../media/hdphoto3.wdp"/><Relationship Id="rId5" Type="http://schemas.openxmlformats.org/officeDocument/2006/relationships/image" Target="../media/image31.png"/><Relationship Id="rId10" Type="http://schemas.openxmlformats.org/officeDocument/2006/relationships/image" Target="../media/image22.png"/><Relationship Id="rId4" Type="http://schemas.microsoft.com/office/2007/relationships/hdphoto" Target="../media/hdphoto2.wdp"/><Relationship Id="rId9"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3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34.xml"/><Relationship Id="rId5" Type="http://schemas.openxmlformats.org/officeDocument/2006/relationships/image" Target="../media/image22.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hyperlink" Target="https://www.trade.gov/otexa" TargetMode="External"/><Relationship Id="rId2" Type="http://schemas.openxmlformats.org/officeDocument/2006/relationships/hyperlink" Target="mailto:Jennifer.Knight@trade.gov" TargetMode="External"/><Relationship Id="rId1" Type="http://schemas.openxmlformats.org/officeDocument/2006/relationships/slideLayout" Target="../slideLayouts/slideLayout34.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3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
            <a:extLst>
              <a:ext uri="{FF2B5EF4-FFF2-40B4-BE49-F238E27FC236}">
                <a16:creationId xmlns:a16="http://schemas.microsoft.com/office/drawing/2014/main" id="{150C9212-D73B-521A-0EF5-B7910F7BDDB2}"/>
              </a:ext>
            </a:extLst>
          </p:cNvPr>
          <p:cNvPicPr>
            <a:picLocks noChangeAspect="1" noChangeArrowheads="1"/>
          </p:cNvPicPr>
          <p:nvPr/>
        </p:nvPicPr>
        <p:blipFill rotWithShape="1">
          <a:blip r:embed="rId3"/>
          <a:srcRect l="9134" t="4540" r="-36610" b="-4325"/>
          <a:stretch/>
        </p:blipFill>
        <p:spPr bwMode="auto">
          <a:xfrm>
            <a:off x="4572000" y="786337"/>
            <a:ext cx="9786504" cy="5647746"/>
          </a:xfrm>
          <a:prstGeom prst="flowChartMerge">
            <a:avLst/>
          </a:prstGeom>
          <a:noFill/>
          <a:ln w="28575">
            <a:noFill/>
          </a:ln>
          <a:extLst>
            <a:ext uri="{909E8E84-426E-40DD-AFC4-6F175D3DCCD1}">
              <a14:hiddenFill xmlns:a14="http://schemas.microsoft.com/office/drawing/2010/main">
                <a:solidFill>
                  <a:srgbClr val="FFFFFF"/>
                </a:solidFill>
              </a14:hiddenFill>
            </a:ext>
          </a:extLst>
        </p:spPr>
      </p:pic>
      <p:sp>
        <p:nvSpPr>
          <p:cNvPr id="5" name="Text Placeholder 1">
            <a:extLst>
              <a:ext uri="{FF2B5EF4-FFF2-40B4-BE49-F238E27FC236}">
                <a16:creationId xmlns:a16="http://schemas.microsoft.com/office/drawing/2014/main" id="{1958A1A5-988E-1618-EEFB-26B9BCA57EB8}"/>
              </a:ext>
            </a:extLst>
          </p:cNvPr>
          <p:cNvSpPr txBox="1">
            <a:spLocks/>
          </p:cNvSpPr>
          <p:nvPr/>
        </p:nvSpPr>
        <p:spPr>
          <a:xfrm>
            <a:off x="555394" y="1610763"/>
            <a:ext cx="4553285" cy="896994"/>
          </a:xfrm>
          <a:prstGeom prst="roundRect">
            <a:avLst/>
          </a:prstGeom>
          <a:solidFill>
            <a:srgbClr val="066699"/>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Myriad Pro" pitchFamily="34" charset="0"/>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800" kern="1200">
                <a:solidFill>
                  <a:srgbClr val="000000"/>
                </a:solidFill>
                <a:latin typeface="Myriad Pro"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Ø"/>
              <a:defRPr sz="2400" kern="1200">
                <a:solidFill>
                  <a:srgbClr val="000000"/>
                </a:solidFill>
                <a:latin typeface="Myriad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chemeClr val="bg1"/>
                </a:solidFill>
                <a:latin typeface="Segoe UI"/>
                <a:cs typeface="Segoe UI"/>
              </a:rPr>
              <a:t>Office of Textiles and Apparel (OTEXA)</a:t>
            </a:r>
            <a:endParaRPr lang="en-US" sz="2400" b="1">
              <a:solidFill>
                <a:schemeClr val="bg1"/>
              </a:solidFill>
            </a:endParaRPr>
          </a:p>
        </p:txBody>
      </p:sp>
      <p:sp>
        <p:nvSpPr>
          <p:cNvPr id="6" name="TextBox 5">
            <a:extLst>
              <a:ext uri="{FF2B5EF4-FFF2-40B4-BE49-F238E27FC236}">
                <a16:creationId xmlns:a16="http://schemas.microsoft.com/office/drawing/2014/main" id="{291AEAE9-345A-7C6C-F340-BDA7AA43DED2}"/>
              </a:ext>
            </a:extLst>
          </p:cNvPr>
          <p:cNvSpPr txBox="1"/>
          <p:nvPr/>
        </p:nvSpPr>
        <p:spPr>
          <a:xfrm>
            <a:off x="143301" y="2507757"/>
            <a:ext cx="5377472" cy="1531445"/>
          </a:xfrm>
          <a:prstGeom prst="rect">
            <a:avLst/>
          </a:prstGeom>
          <a:noFill/>
        </p:spPr>
        <p:txBody>
          <a:bodyPr wrap="square">
            <a:spAutoFit/>
          </a:bodyPr>
          <a:lstStyle/>
          <a:p>
            <a:pPr algn="ctr">
              <a:lnSpc>
                <a:spcPct val="150000"/>
              </a:lnSpc>
            </a:pPr>
            <a:r>
              <a:rPr lang="en-US" sz="1600" i="1">
                <a:solidFill>
                  <a:srgbClr val="444444"/>
                </a:solidFill>
                <a:latin typeface="Calibri" panose="020F0502020204030204" pitchFamily="34" charset="0"/>
                <a:cs typeface="Calibri" panose="020F0502020204030204" pitchFamily="34" charset="0"/>
              </a:rPr>
              <a:t>Advance the competitiveness of the U.S. man-made fiber, textile, apparel, footwear, and travel goods industries through the development and execution of international trade, investment policies, and promotion strategies </a:t>
            </a:r>
          </a:p>
        </p:txBody>
      </p:sp>
      <p:sp>
        <p:nvSpPr>
          <p:cNvPr id="9" name="Content Placeholder 2">
            <a:extLst>
              <a:ext uri="{FF2B5EF4-FFF2-40B4-BE49-F238E27FC236}">
                <a16:creationId xmlns:a16="http://schemas.microsoft.com/office/drawing/2014/main" id="{DD96D007-8783-E225-3C03-BA690FD93C72}"/>
              </a:ext>
            </a:extLst>
          </p:cNvPr>
          <p:cNvSpPr>
            <a:spLocks noGrp="1"/>
          </p:cNvSpPr>
          <p:nvPr>
            <p:ph idx="1"/>
          </p:nvPr>
        </p:nvSpPr>
        <p:spPr>
          <a:xfrm>
            <a:off x="171450" y="4812835"/>
            <a:ext cx="5349323" cy="1268877"/>
          </a:xfrm>
        </p:spPr>
        <p:txBody>
          <a:bodyPr>
            <a:normAutofit fontScale="92500" lnSpcReduction="10000"/>
          </a:bodyPr>
          <a:lstStyle/>
          <a:p>
            <a:pPr marL="0" indent="0" algn="ctr">
              <a:spcBef>
                <a:spcPts val="0"/>
              </a:spcBef>
              <a:buNone/>
            </a:pPr>
            <a:r>
              <a:rPr lang="en-US" sz="2800" b="1">
                <a:solidFill>
                  <a:schemeClr val="tx1"/>
                </a:solidFill>
                <a:cs typeface="Calibri" panose="020F0502020204030204" pitchFamily="34" charset="0"/>
              </a:rPr>
              <a:t>Jennifer Knight</a:t>
            </a:r>
            <a:endParaRPr lang="en-US" sz="2000" b="1">
              <a:solidFill>
                <a:schemeClr val="tx1"/>
              </a:solidFill>
              <a:cs typeface="Calibri" panose="020F0502020204030204" pitchFamily="34" charset="0"/>
            </a:endParaRPr>
          </a:p>
          <a:p>
            <a:pPr marL="0" indent="0" algn="ctr">
              <a:spcBef>
                <a:spcPts val="0"/>
              </a:spcBef>
              <a:buNone/>
            </a:pPr>
            <a:r>
              <a:rPr lang="en-US" sz="2000">
                <a:solidFill>
                  <a:schemeClr val="tx1"/>
                </a:solidFill>
                <a:cs typeface="Calibri" panose="020F0502020204030204" pitchFamily="34" charset="0"/>
              </a:rPr>
              <a:t>Deputy Assistant Secretary</a:t>
            </a:r>
          </a:p>
          <a:p>
            <a:pPr marL="0" lvl="0" indent="0" algn="ctr">
              <a:spcBef>
                <a:spcPts val="0"/>
              </a:spcBef>
              <a:buNone/>
            </a:pPr>
            <a:r>
              <a:rPr lang="en-US" sz="2000">
                <a:solidFill>
                  <a:schemeClr val="tx1"/>
                </a:solidFill>
                <a:cs typeface="Calibri" panose="020F0502020204030204" pitchFamily="34" charset="0"/>
              </a:rPr>
              <a:t>For: Textiles, Consumer Goods and Materials</a:t>
            </a:r>
          </a:p>
          <a:p>
            <a:pPr marL="0" lvl="0" indent="0" algn="ctr">
              <a:spcBef>
                <a:spcPts val="0"/>
              </a:spcBef>
              <a:buNone/>
            </a:pPr>
            <a:r>
              <a:rPr lang="en-US" sz="2000">
                <a:solidFill>
                  <a:schemeClr val="tx1"/>
                </a:solidFill>
                <a:cs typeface="Calibri" panose="020F0502020204030204" pitchFamily="34" charset="0"/>
              </a:rPr>
              <a:t>U.S. Department of Commerce</a:t>
            </a:r>
            <a:endParaRPr lang="en" sz="2000">
              <a:solidFill>
                <a:schemeClr val="tx1"/>
              </a:solidFill>
              <a:cs typeface="Calibri" panose="020F0502020204030204" pitchFamily="34" charset="0"/>
            </a:endParaRPr>
          </a:p>
          <a:p>
            <a:pPr marL="0" indent="0" algn="ctr">
              <a:spcBef>
                <a:spcPts val="0"/>
              </a:spcBef>
              <a:buNone/>
            </a:pPr>
            <a:endParaRPr lang="en-US" sz="2000">
              <a:solidFill>
                <a:schemeClr val="tx1"/>
              </a:solidFill>
              <a:cs typeface="Calibri" panose="020F0502020204030204" pitchFamily="34" charset="0"/>
            </a:endParaRPr>
          </a:p>
          <a:p>
            <a:pPr marL="0" indent="0">
              <a:buNone/>
            </a:pPr>
            <a:endParaRPr lang="en-US" sz="2400">
              <a:solidFill>
                <a:schemeClr val="tx1"/>
              </a:solidFill>
            </a:endParaRPr>
          </a:p>
        </p:txBody>
      </p:sp>
      <p:sp>
        <p:nvSpPr>
          <p:cNvPr id="11" name="TextBox 10">
            <a:extLst>
              <a:ext uri="{FF2B5EF4-FFF2-40B4-BE49-F238E27FC236}">
                <a16:creationId xmlns:a16="http://schemas.microsoft.com/office/drawing/2014/main" id="{E93B25E7-FDB8-3D1D-292D-70511D6115C7}"/>
              </a:ext>
            </a:extLst>
          </p:cNvPr>
          <p:cNvSpPr txBox="1"/>
          <p:nvPr/>
        </p:nvSpPr>
        <p:spPr>
          <a:xfrm>
            <a:off x="2105025" y="153737"/>
            <a:ext cx="6962774" cy="461665"/>
          </a:xfrm>
          <a:prstGeom prst="rect">
            <a:avLst/>
          </a:prstGeom>
          <a:noFill/>
        </p:spPr>
        <p:txBody>
          <a:bodyPr wrap="square">
            <a:spAutoFit/>
          </a:bodyPr>
          <a:lstStyle/>
          <a:p>
            <a:pPr algn="ctr"/>
            <a:r>
              <a:rPr lang="en-US" sz="2400" b="1" i="0">
                <a:solidFill>
                  <a:schemeClr val="bg1"/>
                </a:solidFill>
                <a:latin typeface="Calibri" panose="020F0502020204030204" pitchFamily="34" charset="0"/>
                <a:cs typeface="Calibri" panose="020F0502020204030204" pitchFamily="34" charset="0"/>
              </a:rPr>
              <a:t>AAPN Conference  -  April 20, 2023</a:t>
            </a:r>
          </a:p>
        </p:txBody>
      </p:sp>
    </p:spTree>
    <p:extLst>
      <p:ext uri="{BB962C8B-B14F-4D97-AF65-F5344CB8AC3E}">
        <p14:creationId xmlns:p14="http://schemas.microsoft.com/office/powerpoint/2010/main" val="25326220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3D9721-9931-4FDD-9FCF-5F615B69F2F8}"/>
              </a:ext>
            </a:extLst>
          </p:cNvPr>
          <p:cNvSpPr>
            <a:spLocks noGrp="1"/>
          </p:cNvSpPr>
          <p:nvPr>
            <p:ph idx="1"/>
          </p:nvPr>
        </p:nvSpPr>
        <p:spPr>
          <a:xfrm>
            <a:off x="290748" y="1309443"/>
            <a:ext cx="8414426" cy="4408487"/>
          </a:xfrm>
        </p:spPr>
        <p:txBody>
          <a:bodyPr/>
          <a:lstStyle/>
          <a:p>
            <a:pPr marL="0" indent="0">
              <a:buNone/>
            </a:pPr>
            <a:endParaRPr lang="en-US" sz="2400"/>
          </a:p>
          <a:p>
            <a:pPr marL="0" indent="0">
              <a:buNone/>
            </a:pPr>
            <a:endParaRPr lang="en-US" sz="2400"/>
          </a:p>
        </p:txBody>
      </p:sp>
      <p:sp>
        <p:nvSpPr>
          <p:cNvPr id="2" name="Title 1">
            <a:extLst>
              <a:ext uri="{FF2B5EF4-FFF2-40B4-BE49-F238E27FC236}">
                <a16:creationId xmlns:a16="http://schemas.microsoft.com/office/drawing/2014/main" id="{42D91908-A3B8-4BDF-B63E-661F767BCE04}"/>
              </a:ext>
            </a:extLst>
          </p:cNvPr>
          <p:cNvSpPr>
            <a:spLocks noGrp="1"/>
          </p:cNvSpPr>
          <p:nvPr>
            <p:ph type="title"/>
          </p:nvPr>
        </p:nvSpPr>
        <p:spPr>
          <a:xfrm>
            <a:off x="1914524" y="-9832"/>
            <a:ext cx="7229475" cy="772430"/>
          </a:xfrm>
        </p:spPr>
        <p:txBody>
          <a:bodyPr>
            <a:normAutofit/>
          </a:bodyPr>
          <a:lstStyle/>
          <a:p>
            <a:r>
              <a:rPr lang="en-US" sz="2800" i="0">
                <a:solidFill>
                  <a:schemeClr val="bg1"/>
                </a:solidFill>
                <a:cs typeface="Calibri" panose="020F0502020204030204" pitchFamily="34" charset="0"/>
              </a:rPr>
              <a:t>U.S. Laws and Legislation</a:t>
            </a:r>
            <a:endParaRPr lang="en-US" sz="2800" i="0">
              <a:cs typeface="Calibri" panose="020F0502020204030204" pitchFamily="34" charset="0"/>
            </a:endParaRPr>
          </a:p>
        </p:txBody>
      </p:sp>
      <p:sp>
        <p:nvSpPr>
          <p:cNvPr id="7" name="Content Placeholder 2">
            <a:extLst>
              <a:ext uri="{FF2B5EF4-FFF2-40B4-BE49-F238E27FC236}">
                <a16:creationId xmlns:a16="http://schemas.microsoft.com/office/drawing/2014/main" id="{3C12F143-DD2C-4215-8FFF-6159349B4D99}"/>
              </a:ext>
            </a:extLst>
          </p:cNvPr>
          <p:cNvSpPr txBox="1">
            <a:spLocks/>
          </p:cNvSpPr>
          <p:nvPr/>
        </p:nvSpPr>
        <p:spPr bwMode="auto">
          <a:xfrm>
            <a:off x="574983" y="2453642"/>
            <a:ext cx="7983113" cy="345944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spcBef>
                <a:spcPts val="0"/>
              </a:spcBef>
              <a:buNone/>
              <a:defRPr/>
            </a:pPr>
            <a:r>
              <a:rPr lang="en-US" sz="2400" b="1">
                <a:solidFill>
                  <a:srgbClr val="000000"/>
                </a:solidFill>
                <a:latin typeface="Calibri" panose="020F0502020204030204" pitchFamily="34" charset="0"/>
                <a:cs typeface="Calibri" panose="020F0502020204030204" pitchFamily="34" charset="0"/>
              </a:rPr>
              <a:t>Uyghur Forced Labor Prevention Act (UFLPA) - 2021</a:t>
            </a:r>
          </a:p>
          <a:p>
            <a:pPr marL="0" indent="0">
              <a:spcBef>
                <a:spcPts val="0"/>
              </a:spcBef>
              <a:buNone/>
              <a:defRPr/>
            </a:pPr>
            <a:endParaRPr lang="en-US" sz="1000" b="0">
              <a:solidFill>
                <a:srgbClr val="000000"/>
              </a:solidFill>
              <a:latin typeface="Calibri" panose="020F0502020204030204" pitchFamily="34" charset="0"/>
              <a:cs typeface="Calibri" panose="020F0502020204030204" pitchFamily="34" charset="0"/>
            </a:endParaRPr>
          </a:p>
          <a:p>
            <a:pPr marL="400050" lvl="1" indent="0">
              <a:spcBef>
                <a:spcPts val="0"/>
              </a:spcBef>
              <a:buNone/>
              <a:defRPr/>
            </a:pPr>
            <a:r>
              <a:rPr lang="en-US" sz="2000" b="0">
                <a:solidFill>
                  <a:srgbClr val="000000"/>
                </a:solidFill>
                <a:latin typeface="Calibri" panose="020F0502020204030204" pitchFamily="34" charset="0"/>
                <a:cs typeface="Calibri" panose="020F0502020204030204" pitchFamily="34" charset="0"/>
              </a:rPr>
              <a:t>Effective June 21, 2022, the UFLPA imposes a </a:t>
            </a:r>
            <a:r>
              <a:rPr lang="en-US" sz="2000">
                <a:solidFill>
                  <a:srgbClr val="000000"/>
                </a:solidFill>
                <a:latin typeface="Calibri" panose="020F0502020204030204" pitchFamily="34" charset="0"/>
                <a:cs typeface="Calibri" panose="020F0502020204030204" pitchFamily="34" charset="0"/>
              </a:rPr>
              <a:t>rebuttable presumption </a:t>
            </a:r>
            <a:r>
              <a:rPr lang="en-US" sz="2000" b="0">
                <a:solidFill>
                  <a:srgbClr val="000000"/>
                </a:solidFill>
                <a:latin typeface="Calibri" panose="020F0502020204030204" pitchFamily="34" charset="0"/>
                <a:cs typeface="Calibri" panose="020F0502020204030204" pitchFamily="34" charset="0"/>
              </a:rPr>
              <a:t>that imports of goods made in whole or in part in the Xinjiang Uyghur Autonomous Region of China, and/or by certain entities are made with forced labor.</a:t>
            </a:r>
          </a:p>
          <a:p>
            <a:pPr>
              <a:spcBef>
                <a:spcPts val="0"/>
              </a:spcBef>
              <a:defRPr/>
            </a:pPr>
            <a:endParaRPr lang="en-US" sz="2000" b="0">
              <a:solidFill>
                <a:srgbClr val="000000"/>
              </a:solidFill>
              <a:latin typeface="Calibri" panose="020F0502020204030204" pitchFamily="34" charset="0"/>
              <a:cs typeface="Calibri" panose="020F0502020204030204" pitchFamily="34" charset="0"/>
            </a:endParaRPr>
          </a:p>
          <a:p>
            <a:pPr marL="0" indent="0">
              <a:spcBef>
                <a:spcPts val="0"/>
              </a:spcBef>
              <a:buNone/>
              <a:defRPr/>
            </a:pPr>
            <a:r>
              <a:rPr lang="en-US" sz="2400" b="1">
                <a:effectLst/>
                <a:latin typeface="Calibri" panose="020F0502020204030204" pitchFamily="34" charset="0"/>
                <a:ea typeface="Calibri" panose="020F0502020204030204" pitchFamily="34" charset="0"/>
              </a:rPr>
              <a:t>The Forced Labor Enforcement Task Force (FLETF) – 2020</a:t>
            </a:r>
          </a:p>
          <a:p>
            <a:pPr marL="0" indent="0">
              <a:spcBef>
                <a:spcPts val="0"/>
              </a:spcBef>
              <a:buNone/>
              <a:defRPr/>
            </a:pPr>
            <a:endParaRPr lang="en-US" sz="1000" b="1">
              <a:effectLst/>
              <a:latin typeface="Calibri" panose="020F0502020204030204" pitchFamily="34" charset="0"/>
              <a:ea typeface="Calibri" panose="020F0502020204030204" pitchFamily="34" charset="0"/>
            </a:endParaRPr>
          </a:p>
          <a:p>
            <a:pPr marL="400050" lvl="1" indent="0">
              <a:spcBef>
                <a:spcPts val="0"/>
              </a:spcBef>
              <a:buNone/>
              <a:defRPr/>
            </a:pPr>
            <a:r>
              <a:rPr lang="en-US" sz="2000">
                <a:latin typeface="Calibri" panose="020F0502020204030204" pitchFamily="34" charset="0"/>
                <a:cs typeface="Calibri" panose="020F0502020204030204" pitchFamily="34" charset="0"/>
              </a:rPr>
              <a:t>Interagency team responsible for monitoring U.S. enforcement of the prohibition on importing goods produced with forced labor.</a:t>
            </a:r>
          </a:p>
          <a:p>
            <a:pPr marL="0" indent="0">
              <a:spcBef>
                <a:spcPts val="0"/>
              </a:spcBef>
              <a:buNone/>
              <a:defRPr/>
            </a:pPr>
            <a:endParaRPr lang="en-US" sz="2000" b="0">
              <a:solidFill>
                <a:srgbClr val="000000"/>
              </a:solidFill>
              <a:latin typeface="Calibri" panose="020F0502020204030204" pitchFamily="34" charset="0"/>
              <a:cs typeface="Calibri" panose="020F0502020204030204" pitchFamily="34" charset="0"/>
            </a:endParaRPr>
          </a:p>
        </p:txBody>
      </p:sp>
      <p:pic>
        <p:nvPicPr>
          <p:cNvPr id="23" name="Picture 2">
            <a:extLst>
              <a:ext uri="{FF2B5EF4-FFF2-40B4-BE49-F238E27FC236}">
                <a16:creationId xmlns:a16="http://schemas.microsoft.com/office/drawing/2014/main" id="{1B55543B-2CD8-377F-564F-2549746828B9}"/>
              </a:ext>
            </a:extLst>
          </p:cNvPr>
          <p:cNvPicPr>
            <a:picLocks noChangeAspect="1" noChangeArrowheads="1"/>
          </p:cNvPicPr>
          <p:nvPr/>
        </p:nvPicPr>
        <p:blipFill rotWithShape="1">
          <a:blip r:embed="rId3"/>
          <a:srcRect t="29764" b="26510"/>
          <a:stretch/>
        </p:blipFill>
        <p:spPr bwMode="auto">
          <a:xfrm flipH="1">
            <a:off x="0" y="782738"/>
            <a:ext cx="5788380" cy="1423670"/>
          </a:xfrm>
          <a:prstGeom prst="rect">
            <a:avLst/>
          </a:prstGeom>
          <a:noFill/>
          <a:ln w="28575">
            <a:noFill/>
          </a:ln>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A9D447C6-4874-0B60-6403-D596909C3A6C}"/>
              </a:ext>
            </a:extLst>
          </p:cNvPr>
          <p:cNvCxnSpPr>
            <a:cxnSpLocks/>
          </p:cNvCxnSpPr>
          <p:nvPr/>
        </p:nvCxnSpPr>
        <p:spPr>
          <a:xfrm flipV="1">
            <a:off x="-170098" y="2171104"/>
            <a:ext cx="9364898" cy="35304"/>
          </a:xfrm>
          <a:prstGeom prst="line">
            <a:avLst/>
          </a:prstGeom>
          <a:ln w="34925">
            <a:solidFill>
              <a:srgbClr val="B8212F"/>
            </a:solidFill>
          </a:ln>
        </p:spPr>
        <p:style>
          <a:lnRef idx="1">
            <a:schemeClr val="accent1"/>
          </a:lnRef>
          <a:fillRef idx="0">
            <a:schemeClr val="accent1"/>
          </a:fillRef>
          <a:effectRef idx="0">
            <a:schemeClr val="accent1"/>
          </a:effectRef>
          <a:fontRef idx="minor">
            <a:schemeClr val="tx1"/>
          </a:fontRef>
        </p:style>
      </p:cxnSp>
      <p:sp>
        <p:nvSpPr>
          <p:cNvPr id="27" name="Arrow: Pentagon 26">
            <a:extLst>
              <a:ext uri="{FF2B5EF4-FFF2-40B4-BE49-F238E27FC236}">
                <a16:creationId xmlns:a16="http://schemas.microsoft.com/office/drawing/2014/main" id="{70FA2679-811D-2A2E-187F-CA388D3A2D39}"/>
              </a:ext>
            </a:extLst>
          </p:cNvPr>
          <p:cNvSpPr/>
          <p:nvPr/>
        </p:nvSpPr>
        <p:spPr>
          <a:xfrm flipH="1">
            <a:off x="5090748" y="747434"/>
            <a:ext cx="4104052" cy="1423670"/>
          </a:xfrm>
          <a:prstGeom prst="homePlate">
            <a:avLst/>
          </a:prstGeom>
          <a:solidFill>
            <a:srgbClr val="066699"/>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7AD3C74-6791-6B7A-A9E2-3A4E738ED060}"/>
              </a:ext>
            </a:extLst>
          </p:cNvPr>
          <p:cNvSpPr txBox="1"/>
          <p:nvPr/>
        </p:nvSpPr>
        <p:spPr>
          <a:xfrm>
            <a:off x="5313371" y="914446"/>
            <a:ext cx="4190182" cy="1569660"/>
          </a:xfrm>
          <a:prstGeom prst="rect">
            <a:avLst/>
          </a:prstGeom>
          <a:noFill/>
        </p:spPr>
        <p:txBody>
          <a:bodyPr wrap="square" rtlCol="0">
            <a:spAutoFit/>
          </a:bodyPr>
          <a:lstStyle/>
          <a:p>
            <a:pPr algn="ctr"/>
            <a:r>
              <a:rPr lang="en-US" sz="3200" b="1">
                <a:solidFill>
                  <a:schemeClr val="bg1"/>
                </a:solidFill>
                <a:latin typeface="Calibri" panose="020F0502020204030204" pitchFamily="34" charset="0"/>
                <a:cs typeface="Calibri" panose="020F0502020204030204" pitchFamily="34" charset="0"/>
              </a:rPr>
              <a:t>Forced </a:t>
            </a:r>
          </a:p>
          <a:p>
            <a:pPr algn="ctr"/>
            <a:r>
              <a:rPr lang="en-US" sz="3200" b="1">
                <a:solidFill>
                  <a:schemeClr val="bg1"/>
                </a:solidFill>
                <a:latin typeface="Calibri" panose="020F0502020204030204" pitchFamily="34" charset="0"/>
                <a:cs typeface="Calibri" panose="020F0502020204030204" pitchFamily="34" charset="0"/>
              </a:rPr>
              <a:t>Labor</a:t>
            </a:r>
          </a:p>
          <a:p>
            <a:pPr algn="ctr"/>
            <a:endParaRPr lang="en-US" sz="3200" b="1">
              <a:solidFill>
                <a:schemeClr val="bg1"/>
              </a:solidFill>
              <a:latin typeface="Calibri" panose="020F0502020204030204" pitchFamily="34" charset="0"/>
              <a:cs typeface="Calibri" panose="020F0502020204030204" pitchFamily="34" charset="0"/>
            </a:endParaRPr>
          </a:p>
        </p:txBody>
      </p:sp>
      <p:pic>
        <p:nvPicPr>
          <p:cNvPr id="11" name="Picture 4" descr="OTEXA">
            <a:extLst>
              <a:ext uri="{FF2B5EF4-FFF2-40B4-BE49-F238E27FC236}">
                <a16:creationId xmlns:a16="http://schemas.microsoft.com/office/drawing/2014/main" id="{98F80669-D955-9764-1C7B-8FA4E876663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8462" y="5913090"/>
            <a:ext cx="1659337" cy="5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821337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A map of the world&#10;&#10;Description automatically generated with medium confidence">
            <a:extLst>
              <a:ext uri="{FF2B5EF4-FFF2-40B4-BE49-F238E27FC236}">
                <a16:creationId xmlns:a16="http://schemas.microsoft.com/office/drawing/2014/main" id="{EAA1B3D5-0880-5957-58C1-5E9E75B96C3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160000"/>
                    </a14:imgEffect>
                    <a14:imgEffect>
                      <a14:brightnessContrast contrast="-20000"/>
                    </a14:imgEffect>
                  </a14:imgLayer>
                </a14:imgProps>
              </a:ext>
            </a:extLst>
          </a:blip>
          <a:srcRect l="5289" r="3456"/>
          <a:stretch/>
        </p:blipFill>
        <p:spPr>
          <a:xfrm>
            <a:off x="-8032" y="2216941"/>
            <a:ext cx="6075954" cy="4001095"/>
          </a:xfrm>
          <a:prstGeom prst="rect">
            <a:avLst/>
          </a:prstGeom>
        </p:spPr>
      </p:pic>
      <p:pic>
        <p:nvPicPr>
          <p:cNvPr id="9" name="Content Placeholder 4">
            <a:extLst>
              <a:ext uri="{FF2B5EF4-FFF2-40B4-BE49-F238E27FC236}">
                <a16:creationId xmlns:a16="http://schemas.microsoft.com/office/drawing/2014/main" id="{BE3FDBAE-6942-D495-1DFB-C1EE7DB3D9A4}"/>
              </a:ext>
            </a:extLst>
          </p:cNvPr>
          <p:cNvPicPr>
            <a:picLocks noChangeAspect="1"/>
          </p:cNvPicPr>
          <p:nvPr/>
        </p:nvPicPr>
        <p:blipFill rotWithShape="1">
          <a:blip r:embed="rId5"/>
          <a:srcRect t="23543" b="40290"/>
          <a:stretch/>
        </p:blipFill>
        <p:spPr>
          <a:xfrm>
            <a:off x="0" y="766763"/>
            <a:ext cx="5506558" cy="1327720"/>
          </a:xfrm>
          <a:prstGeom prst="rect">
            <a:avLst/>
          </a:prstGeom>
        </p:spPr>
      </p:pic>
      <p:sp>
        <p:nvSpPr>
          <p:cNvPr id="4" name="Title 1">
            <a:extLst>
              <a:ext uri="{FF2B5EF4-FFF2-40B4-BE49-F238E27FC236}">
                <a16:creationId xmlns:a16="http://schemas.microsoft.com/office/drawing/2014/main" id="{E155C835-016D-A803-344C-AFDB1D8E2670}"/>
              </a:ext>
            </a:extLst>
          </p:cNvPr>
          <p:cNvSpPr>
            <a:spLocks noGrp="1"/>
          </p:cNvSpPr>
          <p:nvPr>
            <p:ph type="title"/>
          </p:nvPr>
        </p:nvSpPr>
        <p:spPr>
          <a:xfrm>
            <a:off x="1914524" y="-9832"/>
            <a:ext cx="7229475" cy="772430"/>
          </a:xfrm>
        </p:spPr>
        <p:txBody>
          <a:bodyPr>
            <a:normAutofit/>
          </a:bodyPr>
          <a:lstStyle/>
          <a:p>
            <a:r>
              <a:rPr lang="en-US" sz="2800" i="0">
                <a:solidFill>
                  <a:schemeClr val="bg1"/>
                </a:solidFill>
                <a:cs typeface="Calibri" panose="020F0502020204030204" pitchFamily="34" charset="0"/>
              </a:rPr>
              <a:t>Free Trade Agreements</a:t>
            </a:r>
            <a:endParaRPr lang="en-US" sz="2800" i="0">
              <a:cs typeface="Calibri" panose="020F0502020204030204" pitchFamily="34" charset="0"/>
            </a:endParaRPr>
          </a:p>
        </p:txBody>
      </p:sp>
      <p:sp>
        <p:nvSpPr>
          <p:cNvPr id="5" name="Arrow: Pentagon 4">
            <a:extLst>
              <a:ext uri="{FF2B5EF4-FFF2-40B4-BE49-F238E27FC236}">
                <a16:creationId xmlns:a16="http://schemas.microsoft.com/office/drawing/2014/main" id="{B265511B-4D9E-8638-68EA-097987A542D8}"/>
              </a:ext>
            </a:extLst>
          </p:cNvPr>
          <p:cNvSpPr/>
          <p:nvPr/>
        </p:nvSpPr>
        <p:spPr>
          <a:xfrm flipH="1">
            <a:off x="4781550" y="747434"/>
            <a:ext cx="4413250" cy="1347049"/>
          </a:xfrm>
          <a:prstGeom prst="homePlate">
            <a:avLst/>
          </a:prstGeom>
          <a:solidFill>
            <a:srgbClr val="066699"/>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cxnSp>
        <p:nvCxnSpPr>
          <p:cNvPr id="6" name="Straight Connector 5">
            <a:extLst>
              <a:ext uri="{FF2B5EF4-FFF2-40B4-BE49-F238E27FC236}">
                <a16:creationId xmlns:a16="http://schemas.microsoft.com/office/drawing/2014/main" id="{524361B9-BA98-FD63-3C9D-19E72B5B0D71}"/>
              </a:ext>
            </a:extLst>
          </p:cNvPr>
          <p:cNvCxnSpPr>
            <a:cxnSpLocks/>
          </p:cNvCxnSpPr>
          <p:nvPr/>
        </p:nvCxnSpPr>
        <p:spPr>
          <a:xfrm flipV="1">
            <a:off x="-113488" y="2104391"/>
            <a:ext cx="9370976" cy="11990"/>
          </a:xfrm>
          <a:prstGeom prst="line">
            <a:avLst/>
          </a:prstGeom>
          <a:ln w="34925">
            <a:solidFill>
              <a:srgbClr val="B8212F"/>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1326037-17D6-82FD-C89C-1FE8A738D0AB}"/>
              </a:ext>
            </a:extLst>
          </p:cNvPr>
          <p:cNvSpPr txBox="1"/>
          <p:nvPr/>
        </p:nvSpPr>
        <p:spPr>
          <a:xfrm>
            <a:off x="5373095" y="1136598"/>
            <a:ext cx="4174840" cy="584775"/>
          </a:xfrm>
          <a:prstGeom prst="rect">
            <a:avLst/>
          </a:prstGeom>
          <a:noFill/>
        </p:spPr>
        <p:txBody>
          <a:bodyPr wrap="square" rtlCol="0">
            <a:spAutoFit/>
          </a:bodyPr>
          <a:lstStyle/>
          <a:p>
            <a:pPr algn="ctr"/>
            <a:r>
              <a:rPr lang="en-US" sz="3200" b="1">
                <a:solidFill>
                  <a:schemeClr val="bg1"/>
                </a:solidFill>
                <a:latin typeface="Calibri" panose="020F0502020204030204" pitchFamily="34" charset="0"/>
                <a:cs typeface="Calibri" panose="020F0502020204030204" pitchFamily="34" charset="0"/>
              </a:rPr>
              <a:t>Background</a:t>
            </a:r>
          </a:p>
        </p:txBody>
      </p:sp>
      <p:cxnSp>
        <p:nvCxnSpPr>
          <p:cNvPr id="8" name="Straight Connector 7">
            <a:extLst>
              <a:ext uri="{FF2B5EF4-FFF2-40B4-BE49-F238E27FC236}">
                <a16:creationId xmlns:a16="http://schemas.microsoft.com/office/drawing/2014/main" id="{0EA67D79-EE70-62B4-017E-10C79953EBD5}"/>
              </a:ext>
            </a:extLst>
          </p:cNvPr>
          <p:cNvCxnSpPr>
            <a:cxnSpLocks/>
          </p:cNvCxnSpPr>
          <p:nvPr/>
        </p:nvCxnSpPr>
        <p:spPr>
          <a:xfrm flipV="1">
            <a:off x="-345558" y="751600"/>
            <a:ext cx="9898911" cy="10997"/>
          </a:xfrm>
          <a:prstGeom prst="line">
            <a:avLst/>
          </a:prstGeom>
          <a:ln w="34925">
            <a:solidFill>
              <a:srgbClr val="B8212F"/>
            </a:solidFill>
          </a:ln>
        </p:spPr>
        <p:style>
          <a:lnRef idx="1">
            <a:schemeClr val="accent1"/>
          </a:lnRef>
          <a:fillRef idx="0">
            <a:schemeClr val="accent1"/>
          </a:fillRef>
          <a:effectRef idx="0">
            <a:schemeClr val="accent1"/>
          </a:effectRef>
          <a:fontRef idx="minor">
            <a:schemeClr val="tx1"/>
          </a:fontRef>
        </p:style>
      </p:cxnSp>
      <p:pic>
        <p:nvPicPr>
          <p:cNvPr id="14" name="Picture 4" descr="OTEXA">
            <a:extLst>
              <a:ext uri="{FF2B5EF4-FFF2-40B4-BE49-F238E27FC236}">
                <a16:creationId xmlns:a16="http://schemas.microsoft.com/office/drawing/2014/main" id="{258E9C81-9797-F34A-21B8-91F68C809DB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8462" y="5913090"/>
            <a:ext cx="1659337" cy="5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BAA320AA-19A2-3337-39FC-60791AB38AE9}"/>
              </a:ext>
            </a:extLst>
          </p:cNvPr>
          <p:cNvSpPr txBox="1"/>
          <p:nvPr/>
        </p:nvSpPr>
        <p:spPr>
          <a:xfrm>
            <a:off x="5981699" y="2178841"/>
            <a:ext cx="3162299" cy="4001095"/>
          </a:xfrm>
          <a:prstGeom prst="rect">
            <a:avLst/>
          </a:prstGeom>
          <a:noFill/>
        </p:spPr>
        <p:txBody>
          <a:bodyPr wrap="square" rtlCol="0">
            <a:spAutoFit/>
          </a:bodyPr>
          <a:lstStyle/>
          <a:p>
            <a:r>
              <a:rPr lang="en-US" sz="1600" b="1" u="sng">
                <a:latin typeface="Calibri" panose="020F0502020204030204" pitchFamily="34" charset="0"/>
                <a:cs typeface="Calibri" panose="020F0502020204030204" pitchFamily="34" charset="0"/>
              </a:rPr>
              <a:t>USMCA</a:t>
            </a:r>
          </a:p>
          <a:p>
            <a:r>
              <a:rPr lang="en-US" sz="1600">
                <a:latin typeface="Calibri" panose="020F0502020204030204" pitchFamily="34" charset="0"/>
                <a:ea typeface="+mn-lt"/>
                <a:cs typeface="Calibri" panose="020F0502020204030204" pitchFamily="34" charset="0"/>
              </a:rPr>
              <a:t>Canada &amp; Mexico</a:t>
            </a:r>
            <a:endParaRPr lang="en-US" sz="1600" b="1">
              <a:latin typeface="Calibri" panose="020F0502020204030204" pitchFamily="34" charset="0"/>
              <a:cs typeface="Calibri" panose="020F0502020204030204" pitchFamily="34" charset="0"/>
            </a:endParaRPr>
          </a:p>
          <a:p>
            <a:endParaRPr lang="en-US" sz="1600">
              <a:latin typeface="Calibri" panose="020F0502020204030204" pitchFamily="34" charset="0"/>
              <a:cs typeface="Calibri" panose="020F0502020204030204" pitchFamily="34" charset="0"/>
            </a:endParaRPr>
          </a:p>
          <a:p>
            <a:r>
              <a:rPr lang="en-US" sz="1600" b="1" u="sng">
                <a:latin typeface="Calibri" panose="020F0502020204030204" pitchFamily="34" charset="0"/>
                <a:cs typeface="Calibri" panose="020F0502020204030204" pitchFamily="34" charset="0"/>
              </a:rPr>
              <a:t>CAFTA-DR</a:t>
            </a:r>
          </a:p>
          <a:p>
            <a:r>
              <a:rPr lang="en-US" sz="1600">
                <a:latin typeface="Calibri" panose="020F0502020204030204" pitchFamily="34" charset="0"/>
                <a:ea typeface="+mn-lt"/>
                <a:cs typeface="Calibri" panose="020F0502020204030204" pitchFamily="34" charset="0"/>
              </a:rPr>
              <a:t>Costa Rica, Dominican Republic, El Salvador, Guatemala, Honduras, Nicaragua</a:t>
            </a:r>
            <a:endParaRPr lang="en-US" sz="1600" b="1">
              <a:latin typeface="Calibri" panose="020F0502020204030204" pitchFamily="34" charset="0"/>
              <a:cs typeface="Calibri" panose="020F0502020204030204" pitchFamily="34" charset="0"/>
            </a:endParaRPr>
          </a:p>
          <a:p>
            <a:endParaRPr lang="en-US" sz="1600">
              <a:latin typeface="Calibri" panose="020F0502020204030204" pitchFamily="34" charset="0"/>
              <a:cs typeface="Calibri" panose="020F0502020204030204" pitchFamily="34" charset="0"/>
            </a:endParaRPr>
          </a:p>
          <a:p>
            <a:r>
              <a:rPr lang="en-US" sz="1600" i="1" u="sng">
                <a:latin typeface="Calibri" panose="020F0502020204030204" pitchFamily="34" charset="0"/>
                <a:ea typeface="+mn-lt"/>
                <a:cs typeface="Calibri" panose="020F0502020204030204" pitchFamily="34" charset="0"/>
              </a:rPr>
              <a:t>Western Hemisphere </a:t>
            </a:r>
          </a:p>
          <a:p>
            <a:r>
              <a:rPr lang="en-US" sz="1600">
                <a:latin typeface="Calibri" panose="020F0502020204030204" pitchFamily="34" charset="0"/>
                <a:ea typeface="+mn-lt"/>
                <a:cs typeface="Calibri" panose="020F0502020204030204" pitchFamily="34" charset="0"/>
              </a:rPr>
              <a:t>Chile, Colombia, Panama, Peru</a:t>
            </a:r>
          </a:p>
          <a:p>
            <a:endParaRPr lang="en-US" sz="1600">
              <a:latin typeface="Calibri" panose="020F0502020204030204" pitchFamily="34" charset="0"/>
              <a:ea typeface="+mn-lt"/>
              <a:cs typeface="Calibri" panose="020F0502020204030204" pitchFamily="34" charset="0"/>
            </a:endParaRPr>
          </a:p>
          <a:p>
            <a:r>
              <a:rPr lang="en-US" sz="1600" i="1" u="sng">
                <a:latin typeface="Calibri" panose="020F0502020204030204" pitchFamily="34" charset="0"/>
                <a:ea typeface="+mn-lt"/>
                <a:cs typeface="Calibri" panose="020F0502020204030204" pitchFamily="34" charset="0"/>
              </a:rPr>
              <a:t>Rest of the World</a:t>
            </a:r>
          </a:p>
          <a:p>
            <a:r>
              <a:rPr lang="en-US" sz="1600">
                <a:latin typeface="Calibri" panose="020F0502020204030204" pitchFamily="34" charset="0"/>
                <a:ea typeface="+mn-lt"/>
                <a:cs typeface="Calibri" panose="020F0502020204030204" pitchFamily="34" charset="0"/>
              </a:rPr>
              <a:t>Australia, Bahrain, Israel, Jordan, Morocco, Oman, Singapore, South Korea </a:t>
            </a:r>
            <a:endParaRPr lang="en-US" sz="1600">
              <a:latin typeface="Calibri" panose="020F0502020204030204" pitchFamily="34" charset="0"/>
              <a:cs typeface="Calibri" panose="020F0502020204030204" pitchFamily="34" charset="0"/>
            </a:endParaRPr>
          </a:p>
          <a:p>
            <a:endParaRPr lang="en-US" sz="120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9496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Free Vector Map of China - Flag">
            <a:extLst>
              <a:ext uri="{FF2B5EF4-FFF2-40B4-BE49-F238E27FC236}">
                <a16:creationId xmlns:a16="http://schemas.microsoft.com/office/drawing/2014/main" id="{3C46D929-8A0D-24C1-3CDF-D0796047ECC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3905" t="14838" r="14132" b="15004"/>
          <a:stretch/>
        </p:blipFill>
        <p:spPr bwMode="auto">
          <a:xfrm>
            <a:off x="26646" y="1468866"/>
            <a:ext cx="2366034" cy="173001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2CDAC28-63A4-F092-C8CA-4E1AB5EFA5B8}"/>
              </a:ext>
            </a:extLst>
          </p:cNvPr>
          <p:cNvSpPr>
            <a:spLocks noGrp="1"/>
          </p:cNvSpPr>
          <p:nvPr>
            <p:ph type="title"/>
          </p:nvPr>
        </p:nvSpPr>
        <p:spPr>
          <a:xfrm>
            <a:off x="1828800" y="-9832"/>
            <a:ext cx="7315200" cy="762308"/>
          </a:xfrm>
        </p:spPr>
        <p:txBody>
          <a:bodyPr/>
          <a:lstStyle/>
          <a:p>
            <a:r>
              <a:rPr lang="en-US" sz="2400" i="0">
                <a:cs typeface="Calibri" panose="020F0502020204030204" pitchFamily="34" charset="0"/>
              </a:rPr>
              <a:t>Leading Suppliers to the U.S.</a:t>
            </a:r>
            <a:endParaRPr lang="en-US"/>
          </a:p>
        </p:txBody>
      </p:sp>
      <p:pic>
        <p:nvPicPr>
          <p:cNvPr id="2050" name="Picture 2" descr="Asean Map Vector Art, Icons, and Graphics for Free Download">
            <a:extLst>
              <a:ext uri="{FF2B5EF4-FFF2-40B4-BE49-F238E27FC236}">
                <a16:creationId xmlns:a16="http://schemas.microsoft.com/office/drawing/2014/main" id="{4A9360D6-0D60-63C9-BAD5-ABCA7C24CA5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646" y="3635731"/>
            <a:ext cx="3052701" cy="25488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36656E5-C536-55AA-B422-3953ACBEDC96}"/>
              </a:ext>
            </a:extLst>
          </p:cNvPr>
          <p:cNvPicPr>
            <a:picLocks noChangeAspect="1"/>
          </p:cNvPicPr>
          <p:nvPr/>
        </p:nvPicPr>
        <p:blipFill>
          <a:blip r:embed="rId7"/>
          <a:stretch>
            <a:fillRect/>
          </a:stretch>
        </p:blipFill>
        <p:spPr>
          <a:xfrm>
            <a:off x="3761327" y="4996421"/>
            <a:ext cx="2638047" cy="11335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angle"/>
            <a:contourClr>
              <a:srgbClr val="969696"/>
            </a:contourClr>
          </a:sp3d>
        </p:spPr>
      </p:pic>
      <p:pic>
        <p:nvPicPr>
          <p:cNvPr id="2064" name="Picture 16" descr="Flag of the United States of America">
            <a:extLst>
              <a:ext uri="{FF2B5EF4-FFF2-40B4-BE49-F238E27FC236}">
                <a16:creationId xmlns:a16="http://schemas.microsoft.com/office/drawing/2014/main" id="{4B87F98C-5E78-5E30-679B-8FBCB1498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4792" y="1812482"/>
            <a:ext cx="2241276" cy="1180172"/>
          </a:xfrm>
          <a:prstGeom prst="rect">
            <a:avLst/>
          </a:prstGeom>
          <a:noFill/>
          <a:extLst>
            <a:ext uri="{909E8E84-426E-40DD-AFC4-6F175D3DCCD1}">
              <a14:hiddenFill xmlns:a14="http://schemas.microsoft.com/office/drawing/2010/main">
                <a:solidFill>
                  <a:srgbClr val="FFFFFF"/>
                </a:solidFill>
              </a14:hiddenFill>
            </a:ext>
          </a:extLst>
        </p:spPr>
      </p:pic>
      <p:sp>
        <p:nvSpPr>
          <p:cNvPr id="8" name="Arrow: Pentagon 7">
            <a:extLst>
              <a:ext uri="{FF2B5EF4-FFF2-40B4-BE49-F238E27FC236}">
                <a16:creationId xmlns:a16="http://schemas.microsoft.com/office/drawing/2014/main" id="{434A5346-49F8-1737-5E59-E408485E508F}"/>
              </a:ext>
            </a:extLst>
          </p:cNvPr>
          <p:cNvSpPr/>
          <p:nvPr/>
        </p:nvSpPr>
        <p:spPr>
          <a:xfrm>
            <a:off x="2277085" y="2112128"/>
            <a:ext cx="1397018" cy="505236"/>
          </a:xfrm>
          <a:prstGeom prst="homePlate">
            <a:avLst>
              <a:gd name="adj" fmla="val 93119"/>
            </a:avLst>
          </a:prstGeom>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latin typeface="Calibri" panose="020F0502020204030204" pitchFamily="34" charset="0"/>
                <a:cs typeface="Calibri" panose="020F0502020204030204" pitchFamily="34" charset="0"/>
              </a:rPr>
              <a:t>-14%  </a:t>
            </a:r>
          </a:p>
        </p:txBody>
      </p:sp>
      <p:sp>
        <p:nvSpPr>
          <p:cNvPr id="9" name="Arrow: Pentagon 8">
            <a:extLst>
              <a:ext uri="{FF2B5EF4-FFF2-40B4-BE49-F238E27FC236}">
                <a16:creationId xmlns:a16="http://schemas.microsoft.com/office/drawing/2014/main" id="{4FC630CD-238D-A18D-0291-9671017AD3FB}"/>
              </a:ext>
            </a:extLst>
          </p:cNvPr>
          <p:cNvSpPr/>
          <p:nvPr/>
        </p:nvSpPr>
        <p:spPr>
          <a:xfrm rot="19151712">
            <a:off x="2635376" y="3331496"/>
            <a:ext cx="1494855" cy="608467"/>
          </a:xfrm>
          <a:prstGeom prst="homePlate">
            <a:avLst>
              <a:gd name="adj" fmla="val 93119"/>
            </a:avLst>
          </a:prstGeom>
          <a:solidFill>
            <a:schemeClr val="bg2"/>
          </a:solidFill>
          <a:ln>
            <a:solidFill>
              <a:srgbClr val="06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66699"/>
                </a:solidFill>
                <a:latin typeface="Calibri" panose="020F0502020204030204" pitchFamily="34" charset="0"/>
                <a:cs typeface="Calibri" panose="020F0502020204030204" pitchFamily="34" charset="0"/>
              </a:rPr>
              <a:t>+45% </a:t>
            </a:r>
          </a:p>
        </p:txBody>
      </p:sp>
      <p:sp>
        <p:nvSpPr>
          <p:cNvPr id="12" name="TextBox 11">
            <a:extLst>
              <a:ext uri="{FF2B5EF4-FFF2-40B4-BE49-F238E27FC236}">
                <a16:creationId xmlns:a16="http://schemas.microsoft.com/office/drawing/2014/main" id="{CF289F7B-B72B-953D-117B-8C9B81052847}"/>
              </a:ext>
            </a:extLst>
          </p:cNvPr>
          <p:cNvSpPr txBox="1"/>
          <p:nvPr/>
        </p:nvSpPr>
        <p:spPr>
          <a:xfrm>
            <a:off x="3758857" y="4590683"/>
            <a:ext cx="2590749" cy="400110"/>
          </a:xfrm>
          <a:prstGeom prst="rect">
            <a:avLst/>
          </a:prstGeom>
          <a:noFill/>
        </p:spPr>
        <p:txBody>
          <a:bodyPr wrap="square">
            <a:spAutoFit/>
          </a:bodyPr>
          <a:lstStyle/>
          <a:p>
            <a:r>
              <a:rPr lang="en-US" sz="2000" b="1">
                <a:latin typeface="Calibri" panose="020F0502020204030204" pitchFamily="34" charset="0"/>
                <a:cs typeface="Calibri" panose="020F0502020204030204" pitchFamily="34" charset="0"/>
              </a:rPr>
              <a:t>FTA Partner Countries</a:t>
            </a:r>
          </a:p>
        </p:txBody>
      </p:sp>
      <p:sp>
        <p:nvSpPr>
          <p:cNvPr id="13" name="Arrow: Pentagon 12">
            <a:extLst>
              <a:ext uri="{FF2B5EF4-FFF2-40B4-BE49-F238E27FC236}">
                <a16:creationId xmlns:a16="http://schemas.microsoft.com/office/drawing/2014/main" id="{1A598047-D4E0-EFE1-6CAA-C95F9369BFC9}"/>
              </a:ext>
            </a:extLst>
          </p:cNvPr>
          <p:cNvSpPr/>
          <p:nvPr/>
        </p:nvSpPr>
        <p:spPr>
          <a:xfrm rot="16200000">
            <a:off x="4365150" y="3448568"/>
            <a:ext cx="1430400" cy="853440"/>
          </a:xfrm>
          <a:prstGeom prst="homePlate">
            <a:avLst>
              <a:gd name="adj" fmla="val 71201"/>
            </a:avLst>
          </a:prstGeom>
          <a:solidFill>
            <a:schemeClr val="bg2"/>
          </a:solidFill>
          <a:ln>
            <a:solidFill>
              <a:srgbClr val="066699"/>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endParaRPr lang="en-US" sz="2400" b="1">
              <a:solidFill>
                <a:srgbClr val="066699"/>
              </a:solidFill>
              <a:latin typeface="Calibri" panose="020F0502020204030204" pitchFamily="34" charset="0"/>
              <a:cs typeface="Calibri" panose="020F0502020204030204" pitchFamily="34" charset="0"/>
            </a:endParaRPr>
          </a:p>
          <a:p>
            <a:pPr algn="ctr"/>
            <a:r>
              <a:rPr lang="en-US" sz="2400" b="1">
                <a:solidFill>
                  <a:srgbClr val="066699"/>
                </a:solidFill>
                <a:latin typeface="Calibri" panose="020F0502020204030204" pitchFamily="34" charset="0"/>
                <a:cs typeface="Calibri" panose="020F0502020204030204" pitchFamily="34" charset="0"/>
              </a:rPr>
              <a:t>+41%</a:t>
            </a:r>
          </a:p>
        </p:txBody>
      </p:sp>
      <p:sp>
        <p:nvSpPr>
          <p:cNvPr id="17" name="TextBox 16">
            <a:extLst>
              <a:ext uri="{FF2B5EF4-FFF2-40B4-BE49-F238E27FC236}">
                <a16:creationId xmlns:a16="http://schemas.microsoft.com/office/drawing/2014/main" id="{5E1D9143-F79C-0B0B-F301-BC10AE451EA0}"/>
              </a:ext>
            </a:extLst>
          </p:cNvPr>
          <p:cNvSpPr txBox="1"/>
          <p:nvPr/>
        </p:nvSpPr>
        <p:spPr>
          <a:xfrm>
            <a:off x="1925893" y="4163861"/>
            <a:ext cx="908747" cy="400110"/>
          </a:xfrm>
          <a:prstGeom prst="rect">
            <a:avLst/>
          </a:prstGeom>
          <a:solidFill>
            <a:schemeClr val="bg1"/>
          </a:solidFill>
        </p:spPr>
        <p:txBody>
          <a:bodyPr wrap="square">
            <a:spAutoFit/>
          </a:bodyPr>
          <a:lstStyle/>
          <a:p>
            <a:r>
              <a:rPr lang="en-US" sz="2000" b="1">
                <a:latin typeface="Calibri" panose="020F0502020204030204" pitchFamily="34" charset="0"/>
                <a:cs typeface="Calibri" panose="020F0502020204030204" pitchFamily="34" charset="0"/>
              </a:rPr>
              <a:t>ASEAN</a:t>
            </a:r>
          </a:p>
        </p:txBody>
      </p:sp>
      <p:sp>
        <p:nvSpPr>
          <p:cNvPr id="18" name="TextBox 17">
            <a:extLst>
              <a:ext uri="{FF2B5EF4-FFF2-40B4-BE49-F238E27FC236}">
                <a16:creationId xmlns:a16="http://schemas.microsoft.com/office/drawing/2014/main" id="{22ECB06F-09D9-B68E-A102-741E1728A1BC}"/>
              </a:ext>
            </a:extLst>
          </p:cNvPr>
          <p:cNvSpPr txBox="1"/>
          <p:nvPr/>
        </p:nvSpPr>
        <p:spPr>
          <a:xfrm>
            <a:off x="1088216" y="2477814"/>
            <a:ext cx="911340" cy="400110"/>
          </a:xfrm>
          <a:prstGeom prst="rect">
            <a:avLst/>
          </a:prstGeom>
          <a:noFill/>
        </p:spPr>
        <p:txBody>
          <a:bodyPr wrap="square">
            <a:spAutoFit/>
          </a:bodyPr>
          <a:lstStyle/>
          <a:p>
            <a:r>
              <a:rPr lang="en-US" sz="2000" b="1">
                <a:latin typeface="Calibri" panose="020F0502020204030204" pitchFamily="34" charset="0"/>
                <a:cs typeface="Calibri" panose="020F0502020204030204" pitchFamily="34" charset="0"/>
              </a:rPr>
              <a:t>China</a:t>
            </a:r>
          </a:p>
        </p:txBody>
      </p:sp>
      <p:sp>
        <p:nvSpPr>
          <p:cNvPr id="20" name="TextBox 19">
            <a:extLst>
              <a:ext uri="{FF2B5EF4-FFF2-40B4-BE49-F238E27FC236}">
                <a16:creationId xmlns:a16="http://schemas.microsoft.com/office/drawing/2014/main" id="{55AFD59F-E914-A897-E69D-9406A2913403}"/>
              </a:ext>
            </a:extLst>
          </p:cNvPr>
          <p:cNvSpPr txBox="1"/>
          <p:nvPr/>
        </p:nvSpPr>
        <p:spPr>
          <a:xfrm>
            <a:off x="2573200" y="775789"/>
            <a:ext cx="5204459" cy="851297"/>
          </a:xfrm>
          <a:prstGeom prst="roundRect">
            <a:avLst/>
          </a:prstGeom>
          <a:solidFill>
            <a:srgbClr val="066699"/>
          </a:solidFill>
          <a:ln>
            <a:solidFill>
              <a:srgbClr val="C00000"/>
            </a:solidFill>
          </a:ln>
          <a:effectLst/>
        </p:spPr>
        <p:txBody>
          <a:bodyPr wrap="square">
            <a:spAutoFit/>
          </a:bodyPr>
          <a:lstStyle/>
          <a:p>
            <a:pPr algn="ctr"/>
            <a:r>
              <a:rPr lang="en-US" sz="2000">
                <a:solidFill>
                  <a:schemeClr val="bg1"/>
                </a:solidFill>
                <a:latin typeface="Calibri" panose="020F0502020204030204" pitchFamily="34" charset="0"/>
                <a:cs typeface="Calibri" panose="020F0502020204030204" pitchFamily="34" charset="0"/>
              </a:rPr>
              <a:t>% Change of </a:t>
            </a:r>
            <a:r>
              <a:rPr lang="en-US" sz="2000" b="1">
                <a:solidFill>
                  <a:schemeClr val="bg1"/>
                </a:solidFill>
                <a:latin typeface="Calibri" panose="020F0502020204030204" pitchFamily="34" charset="0"/>
                <a:cs typeface="Calibri" panose="020F0502020204030204" pitchFamily="34" charset="0"/>
              </a:rPr>
              <a:t>Imports</a:t>
            </a:r>
            <a:r>
              <a:rPr lang="en-US" sz="2000">
                <a:solidFill>
                  <a:schemeClr val="bg1"/>
                </a:solidFill>
                <a:latin typeface="Calibri" panose="020F0502020204030204" pitchFamily="34" charset="0"/>
                <a:cs typeface="Calibri" panose="020F0502020204030204" pitchFamily="34" charset="0"/>
              </a:rPr>
              <a:t> </a:t>
            </a:r>
            <a:r>
              <a:rPr lang="en-US" sz="2000" i="0">
                <a:solidFill>
                  <a:schemeClr val="bg1"/>
                </a:solidFill>
                <a:latin typeface="Calibri" panose="020F0502020204030204" pitchFamily="34" charset="0"/>
                <a:cs typeface="Calibri" panose="020F0502020204030204" pitchFamily="34" charset="0"/>
              </a:rPr>
              <a:t>of Textiles &amp; Apparel</a:t>
            </a:r>
            <a:r>
              <a:rPr lang="en-US" sz="2000">
                <a:solidFill>
                  <a:schemeClr val="bg1"/>
                </a:solidFill>
                <a:latin typeface="Calibri" panose="020F0502020204030204" pitchFamily="34" charset="0"/>
                <a:cs typeface="Calibri" panose="020F0502020204030204" pitchFamily="34" charset="0"/>
              </a:rPr>
              <a:t> from </a:t>
            </a:r>
            <a:r>
              <a:rPr lang="en-US" sz="2400">
                <a:solidFill>
                  <a:schemeClr val="bg1"/>
                </a:solidFill>
                <a:latin typeface="Calibri" panose="020F0502020204030204" pitchFamily="34" charset="0"/>
                <a:cs typeface="Calibri" panose="020F0502020204030204" pitchFamily="34" charset="0"/>
              </a:rPr>
              <a:t>2020 - 2022</a:t>
            </a:r>
            <a:endParaRPr lang="en-US" sz="2000">
              <a:solidFill>
                <a:schemeClr val="bg1"/>
              </a:solidFill>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E2B6C81A-9447-3849-78A8-0EAAD4C71A90}"/>
              </a:ext>
            </a:extLst>
          </p:cNvPr>
          <p:cNvPicPr>
            <a:picLocks noChangeAspect="1"/>
          </p:cNvPicPr>
          <p:nvPr/>
        </p:nvPicPr>
        <p:blipFill>
          <a:blip r:embed="rId9"/>
          <a:stretch>
            <a:fillRect/>
          </a:stretch>
        </p:blipFill>
        <p:spPr>
          <a:xfrm>
            <a:off x="7347685" y="4725240"/>
            <a:ext cx="1773649" cy="1092827"/>
          </a:xfrm>
          <a:prstGeom prst="rect">
            <a:avLst/>
          </a:prstGeom>
        </p:spPr>
      </p:pic>
      <p:sp>
        <p:nvSpPr>
          <p:cNvPr id="24" name="Arrow: Pentagon 23">
            <a:extLst>
              <a:ext uri="{FF2B5EF4-FFF2-40B4-BE49-F238E27FC236}">
                <a16:creationId xmlns:a16="http://schemas.microsoft.com/office/drawing/2014/main" id="{F8A9B28B-F0CB-BB8F-26D6-E79688F89310}"/>
              </a:ext>
            </a:extLst>
          </p:cNvPr>
          <p:cNvSpPr/>
          <p:nvPr/>
        </p:nvSpPr>
        <p:spPr>
          <a:xfrm rot="3009431" flipH="1">
            <a:off x="6278307" y="3357890"/>
            <a:ext cx="1442729" cy="628901"/>
          </a:xfrm>
          <a:prstGeom prst="homePlate">
            <a:avLst>
              <a:gd name="adj" fmla="val 75561"/>
            </a:avLst>
          </a:prstGeom>
          <a:solidFill>
            <a:schemeClr val="bg2"/>
          </a:solidFill>
          <a:ln>
            <a:solidFill>
              <a:srgbClr val="06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66699"/>
                </a:solidFill>
                <a:latin typeface="Calibri" panose="020F0502020204030204" pitchFamily="34" charset="0"/>
                <a:cs typeface="Calibri" panose="020F0502020204030204" pitchFamily="34" charset="0"/>
              </a:rPr>
              <a:t>+39%</a:t>
            </a:r>
          </a:p>
        </p:txBody>
      </p:sp>
      <p:sp>
        <p:nvSpPr>
          <p:cNvPr id="26" name="TextBox 25">
            <a:extLst>
              <a:ext uri="{FF2B5EF4-FFF2-40B4-BE49-F238E27FC236}">
                <a16:creationId xmlns:a16="http://schemas.microsoft.com/office/drawing/2014/main" id="{A7037E10-EBC4-3A21-6734-0A8A46995B1A}"/>
              </a:ext>
            </a:extLst>
          </p:cNvPr>
          <p:cNvSpPr txBox="1"/>
          <p:nvPr/>
        </p:nvSpPr>
        <p:spPr>
          <a:xfrm>
            <a:off x="7257281" y="4354449"/>
            <a:ext cx="1954455" cy="400110"/>
          </a:xfrm>
          <a:prstGeom prst="rect">
            <a:avLst/>
          </a:prstGeom>
          <a:noFill/>
        </p:spPr>
        <p:txBody>
          <a:bodyPr wrap="square">
            <a:spAutoFit/>
          </a:bodyPr>
          <a:lstStyle/>
          <a:p>
            <a:r>
              <a:rPr lang="en-US" sz="2000" b="1">
                <a:latin typeface="Calibri" panose="020F0502020204030204" pitchFamily="34" charset="0"/>
                <a:cs typeface="Calibri" panose="020F0502020204030204" pitchFamily="34" charset="0"/>
              </a:rPr>
              <a:t>European Union</a:t>
            </a:r>
          </a:p>
        </p:txBody>
      </p:sp>
      <p:sp>
        <p:nvSpPr>
          <p:cNvPr id="28" name="TextBox 27">
            <a:extLst>
              <a:ext uri="{FF2B5EF4-FFF2-40B4-BE49-F238E27FC236}">
                <a16:creationId xmlns:a16="http://schemas.microsoft.com/office/drawing/2014/main" id="{C61F6FBA-16DE-3A73-4903-B50EC1F25314}"/>
              </a:ext>
            </a:extLst>
          </p:cNvPr>
          <p:cNvSpPr txBox="1"/>
          <p:nvPr/>
        </p:nvSpPr>
        <p:spPr>
          <a:xfrm>
            <a:off x="7375266" y="1741087"/>
            <a:ext cx="1768734" cy="1323439"/>
          </a:xfrm>
          <a:prstGeom prst="rect">
            <a:avLst/>
          </a:prstGeom>
          <a:noFill/>
        </p:spPr>
        <p:txBody>
          <a:bodyPr wrap="square">
            <a:spAutoFit/>
          </a:bodyPr>
          <a:lstStyle/>
          <a:p>
            <a:pPr algn="ctr"/>
            <a:r>
              <a:rPr lang="en-US" sz="1600" b="1"/>
              <a:t>Overall Imports grew by 24%</a:t>
            </a:r>
          </a:p>
          <a:p>
            <a:pPr algn="ctr"/>
            <a:endParaRPr lang="en-US" sz="1600" b="1"/>
          </a:p>
          <a:p>
            <a:pPr algn="ctr"/>
            <a:r>
              <a:rPr lang="en-US" sz="1600" b="1"/>
              <a:t>$120B in 2020</a:t>
            </a:r>
          </a:p>
          <a:p>
            <a:pPr algn="ctr"/>
            <a:r>
              <a:rPr lang="en-US" sz="1600" b="1"/>
              <a:t>$149B in 2022</a:t>
            </a:r>
          </a:p>
        </p:txBody>
      </p:sp>
      <p:pic>
        <p:nvPicPr>
          <p:cNvPr id="29" name="Picture 4" descr="OTEXA">
            <a:extLst>
              <a:ext uri="{FF2B5EF4-FFF2-40B4-BE49-F238E27FC236}">
                <a16:creationId xmlns:a16="http://schemas.microsoft.com/office/drawing/2014/main" id="{5C09B451-9F80-3DC0-C45D-B15F526B7D3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08462" y="5913090"/>
            <a:ext cx="1659337" cy="5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5612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a:extLst>
              <a:ext uri="{FF2B5EF4-FFF2-40B4-BE49-F238E27FC236}">
                <a16:creationId xmlns:a16="http://schemas.microsoft.com/office/drawing/2014/main" id="{6C86B35D-F4B8-883C-2AFD-B4710FFF597F}"/>
              </a:ext>
            </a:extLst>
          </p:cNvPr>
          <p:cNvGraphicFramePr/>
          <p:nvPr>
            <p:extLst>
              <p:ext uri="{D42A27DB-BD31-4B8C-83A1-F6EECF244321}">
                <p14:modId xmlns:p14="http://schemas.microsoft.com/office/powerpoint/2010/main" val="3077726580"/>
              </p:ext>
            </p:extLst>
          </p:nvPr>
        </p:nvGraphicFramePr>
        <p:xfrm>
          <a:off x="0" y="886235"/>
          <a:ext cx="9111765" cy="5406068"/>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71B4F4F-8BDD-C630-BF94-BB4940D317AF}"/>
              </a:ext>
            </a:extLst>
          </p:cNvPr>
          <p:cNvSpPr>
            <a:spLocks noGrp="1"/>
          </p:cNvSpPr>
          <p:nvPr>
            <p:ph type="title"/>
          </p:nvPr>
        </p:nvSpPr>
        <p:spPr>
          <a:xfrm>
            <a:off x="1828800" y="-9832"/>
            <a:ext cx="7315200" cy="754288"/>
          </a:xfrm>
        </p:spPr>
        <p:txBody>
          <a:bodyPr>
            <a:normAutofit/>
          </a:bodyPr>
          <a:lstStyle/>
          <a:p>
            <a:r>
              <a:rPr lang="en-US" sz="2800" i="0"/>
              <a:t>FTA T</a:t>
            </a:r>
            <a:r>
              <a:rPr lang="en-US" sz="2800" b="1" i="0">
                <a:latin typeface="Calibri" panose="020F0502020204030204" pitchFamily="34" charset="0"/>
                <a:cs typeface="Calibri" panose="020F0502020204030204" pitchFamily="34" charset="0"/>
              </a:rPr>
              <a:t>extiles &amp; Apparel I</a:t>
            </a:r>
            <a:r>
              <a:rPr lang="en-US" sz="2800" i="0"/>
              <a:t>mport Data</a:t>
            </a:r>
          </a:p>
        </p:txBody>
      </p:sp>
      <p:sp>
        <p:nvSpPr>
          <p:cNvPr id="6" name="TextBox 5">
            <a:extLst>
              <a:ext uri="{FF2B5EF4-FFF2-40B4-BE49-F238E27FC236}">
                <a16:creationId xmlns:a16="http://schemas.microsoft.com/office/drawing/2014/main" id="{130EA8A1-A4DA-705E-E956-69D92B3A3723}"/>
              </a:ext>
            </a:extLst>
          </p:cNvPr>
          <p:cNvSpPr txBox="1"/>
          <p:nvPr/>
        </p:nvSpPr>
        <p:spPr>
          <a:xfrm>
            <a:off x="16118" y="6224603"/>
            <a:ext cx="7747820" cy="261610"/>
          </a:xfrm>
          <a:prstGeom prst="rect">
            <a:avLst/>
          </a:prstGeom>
          <a:noFill/>
        </p:spPr>
        <p:txBody>
          <a:bodyPr wrap="square" rtlCol="0">
            <a:spAutoFit/>
          </a:bodyPr>
          <a:lstStyle/>
          <a:p>
            <a:r>
              <a:rPr lang="en-US" sz="1100">
                <a:solidFill>
                  <a:srgbClr val="666666"/>
                </a:solidFill>
                <a:latin typeface="Calibri" panose="020F0502020204030204" pitchFamily="34" charset="0"/>
                <a:cs typeface="Calibri" panose="020F0502020204030204" pitchFamily="34" charset="0"/>
              </a:rPr>
              <a:t>Source: Office of Textiles and Apparel, Trade Balance Report</a:t>
            </a:r>
          </a:p>
        </p:txBody>
      </p:sp>
      <p:sp>
        <p:nvSpPr>
          <p:cNvPr id="18" name="TextBox 17">
            <a:extLst>
              <a:ext uri="{FF2B5EF4-FFF2-40B4-BE49-F238E27FC236}">
                <a16:creationId xmlns:a16="http://schemas.microsoft.com/office/drawing/2014/main" id="{1BE6703C-0E10-550C-25B8-57570256594A}"/>
              </a:ext>
            </a:extLst>
          </p:cNvPr>
          <p:cNvSpPr txBox="1"/>
          <p:nvPr/>
        </p:nvSpPr>
        <p:spPr>
          <a:xfrm>
            <a:off x="3685869" y="1063353"/>
            <a:ext cx="5035321" cy="783193"/>
          </a:xfrm>
          <a:prstGeom prst="roundRect">
            <a:avLst/>
          </a:prstGeom>
          <a:solidFill>
            <a:schemeClr val="accent1">
              <a:lumMod val="20000"/>
              <a:lumOff val="80000"/>
            </a:schemeClr>
          </a:solidFill>
        </p:spPr>
        <p:txBody>
          <a:bodyPr wrap="square" rtlCol="0">
            <a:spAutoFit/>
          </a:bodyPr>
          <a:lstStyle/>
          <a:p>
            <a:r>
              <a:rPr lang="en-US" sz="2000">
                <a:solidFill>
                  <a:srgbClr val="444444"/>
                </a:solidFill>
                <a:latin typeface="Calibri" panose="020F0502020204030204" pitchFamily="34" charset="0"/>
                <a:cs typeface="Calibri" panose="020F0502020204030204" pitchFamily="34" charset="0"/>
              </a:rPr>
              <a:t>16.7% or $24.9B of </a:t>
            </a:r>
            <a:r>
              <a:rPr lang="en-US" sz="2000" b="1">
                <a:solidFill>
                  <a:srgbClr val="444444"/>
                </a:solidFill>
                <a:latin typeface="Calibri" panose="020F0502020204030204" pitchFamily="34" charset="0"/>
                <a:cs typeface="Calibri" panose="020F0502020204030204" pitchFamily="34" charset="0"/>
              </a:rPr>
              <a:t>textiles &amp; apparel </a:t>
            </a:r>
            <a:r>
              <a:rPr lang="en-US" sz="2000">
                <a:solidFill>
                  <a:srgbClr val="444444"/>
                </a:solidFill>
                <a:latin typeface="Calibri" panose="020F0502020204030204" pitchFamily="34" charset="0"/>
                <a:cs typeface="Calibri" panose="020F0502020204030204" pitchFamily="34" charset="0"/>
              </a:rPr>
              <a:t>imports from FTA partners</a:t>
            </a:r>
          </a:p>
        </p:txBody>
      </p:sp>
      <p:sp>
        <p:nvSpPr>
          <p:cNvPr id="19" name="TextBox 18">
            <a:extLst>
              <a:ext uri="{FF2B5EF4-FFF2-40B4-BE49-F238E27FC236}">
                <a16:creationId xmlns:a16="http://schemas.microsoft.com/office/drawing/2014/main" id="{1364EAD6-4582-C010-3AF8-F3F7AA3D6C44}"/>
              </a:ext>
            </a:extLst>
          </p:cNvPr>
          <p:cNvSpPr txBox="1"/>
          <p:nvPr/>
        </p:nvSpPr>
        <p:spPr>
          <a:xfrm>
            <a:off x="3668968" y="1976776"/>
            <a:ext cx="5035321" cy="783193"/>
          </a:xfrm>
          <a:prstGeom prst="roundRect">
            <a:avLst/>
          </a:prstGeom>
          <a:solidFill>
            <a:schemeClr val="accent1">
              <a:lumMod val="20000"/>
              <a:lumOff val="80000"/>
            </a:schemeClr>
          </a:solidFill>
        </p:spPr>
        <p:txBody>
          <a:bodyPr wrap="square" rtlCol="0">
            <a:spAutoFit/>
          </a:bodyPr>
          <a:lstStyle/>
          <a:p>
            <a:r>
              <a:rPr lang="en-US" sz="2000">
                <a:solidFill>
                  <a:srgbClr val="444444"/>
                </a:solidFill>
                <a:latin typeface="Calibri" panose="020F0502020204030204" pitchFamily="34" charset="0"/>
                <a:cs typeface="Calibri" panose="020F0502020204030204" pitchFamily="34" charset="0"/>
              </a:rPr>
              <a:t>14.6% of imports of </a:t>
            </a:r>
            <a:r>
              <a:rPr lang="en-US" sz="2000" b="1">
                <a:solidFill>
                  <a:srgbClr val="444444"/>
                </a:solidFill>
                <a:latin typeface="Calibri" panose="020F0502020204030204" pitchFamily="34" charset="0"/>
                <a:cs typeface="Calibri" panose="020F0502020204030204" pitchFamily="34" charset="0"/>
              </a:rPr>
              <a:t>textiles &amp; apparel </a:t>
            </a:r>
            <a:r>
              <a:rPr lang="en-US" sz="2000">
                <a:solidFill>
                  <a:srgbClr val="444444"/>
                </a:solidFill>
                <a:latin typeface="Calibri" panose="020F0502020204030204" pitchFamily="34" charset="0"/>
                <a:cs typeface="Calibri" panose="020F0502020204030204" pitchFamily="34" charset="0"/>
              </a:rPr>
              <a:t>from Western Hemisphere FTA partners</a:t>
            </a:r>
          </a:p>
        </p:txBody>
      </p:sp>
      <p:sp>
        <p:nvSpPr>
          <p:cNvPr id="20" name="TextBox 19">
            <a:extLst>
              <a:ext uri="{FF2B5EF4-FFF2-40B4-BE49-F238E27FC236}">
                <a16:creationId xmlns:a16="http://schemas.microsoft.com/office/drawing/2014/main" id="{D35F247C-5DB0-17DC-B70F-7F80814C7552}"/>
              </a:ext>
            </a:extLst>
          </p:cNvPr>
          <p:cNvSpPr txBox="1"/>
          <p:nvPr/>
        </p:nvSpPr>
        <p:spPr>
          <a:xfrm>
            <a:off x="4839245" y="2937087"/>
            <a:ext cx="2924693" cy="1464231"/>
          </a:xfrm>
          <a:prstGeom prst="roundRect">
            <a:avLst/>
          </a:prstGeom>
          <a:solidFill>
            <a:schemeClr val="accent1">
              <a:lumMod val="20000"/>
              <a:lumOff val="80000"/>
            </a:schemeClr>
          </a:solidFill>
        </p:spPr>
        <p:txBody>
          <a:bodyPr wrap="square" rtlCol="0">
            <a:spAutoFit/>
          </a:bodyPr>
          <a:lstStyle/>
          <a:p>
            <a:pPr lvl="1"/>
            <a:r>
              <a:rPr lang="en-US" sz="2000">
                <a:solidFill>
                  <a:srgbClr val="444444"/>
                </a:solidFill>
                <a:latin typeface="Calibri" panose="020F0502020204030204" pitchFamily="34" charset="0"/>
                <a:cs typeface="Calibri" panose="020F0502020204030204" pitchFamily="34" charset="0"/>
              </a:rPr>
              <a:t>7.4% from CAFTA-DR </a:t>
            </a:r>
          </a:p>
          <a:p>
            <a:pPr lvl="1"/>
            <a:r>
              <a:rPr lang="en-US" sz="2000">
                <a:solidFill>
                  <a:srgbClr val="444444"/>
                </a:solidFill>
                <a:latin typeface="Calibri" panose="020F0502020204030204" pitchFamily="34" charset="0"/>
                <a:cs typeface="Calibri" panose="020F0502020204030204" pitchFamily="34" charset="0"/>
              </a:rPr>
              <a:t>5.5% from USMCA </a:t>
            </a:r>
          </a:p>
          <a:p>
            <a:pPr lvl="1"/>
            <a:r>
              <a:rPr lang="en-US" sz="2000">
                <a:solidFill>
                  <a:srgbClr val="444444"/>
                </a:solidFill>
                <a:latin typeface="Calibri" panose="020F0502020204030204" pitchFamily="34" charset="0"/>
                <a:cs typeface="Calibri" panose="020F0502020204030204" pitchFamily="34" charset="0"/>
              </a:rPr>
              <a:t>0.7% from Peru</a:t>
            </a:r>
          </a:p>
          <a:p>
            <a:pPr lvl="1"/>
            <a:r>
              <a:rPr lang="en-US" sz="2000">
                <a:solidFill>
                  <a:srgbClr val="444444"/>
                </a:solidFill>
                <a:latin typeface="Calibri" panose="020F0502020204030204" pitchFamily="34" charset="0"/>
                <a:cs typeface="Calibri" panose="020F0502020204030204" pitchFamily="34" charset="0"/>
              </a:rPr>
              <a:t>0.3% from Colombia </a:t>
            </a:r>
          </a:p>
        </p:txBody>
      </p:sp>
      <p:pic>
        <p:nvPicPr>
          <p:cNvPr id="3" name="Picture 4" descr="OTEXA">
            <a:extLst>
              <a:ext uri="{FF2B5EF4-FFF2-40B4-BE49-F238E27FC236}">
                <a16:creationId xmlns:a16="http://schemas.microsoft.com/office/drawing/2014/main" id="{133D5D86-1E36-6B53-E145-2B0C17381F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8462" y="5913090"/>
            <a:ext cx="1659337" cy="5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2076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Manual Input 11">
            <a:extLst>
              <a:ext uri="{FF2B5EF4-FFF2-40B4-BE49-F238E27FC236}">
                <a16:creationId xmlns:a16="http://schemas.microsoft.com/office/drawing/2014/main" id="{4063D80E-6CE9-1680-7C10-3A2F588AF1C3}"/>
              </a:ext>
            </a:extLst>
          </p:cNvPr>
          <p:cNvSpPr/>
          <p:nvPr/>
        </p:nvSpPr>
        <p:spPr>
          <a:xfrm flipH="1" flipV="1">
            <a:off x="2270578" y="3550517"/>
            <a:ext cx="2490994" cy="56837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36"/>
              <a:gd name="connsiteY0" fmla="*/ 3365 h 10000"/>
              <a:gd name="connsiteX1" fmla="*/ 10036 w 10036"/>
              <a:gd name="connsiteY1" fmla="*/ 0 h 10000"/>
              <a:gd name="connsiteX2" fmla="*/ 10036 w 10036"/>
              <a:gd name="connsiteY2" fmla="*/ 10000 h 10000"/>
              <a:gd name="connsiteX3" fmla="*/ 36 w 10036"/>
              <a:gd name="connsiteY3" fmla="*/ 10000 h 10000"/>
              <a:gd name="connsiteX4" fmla="*/ 0 w 10036"/>
              <a:gd name="connsiteY4" fmla="*/ 3365 h 10000"/>
              <a:gd name="connsiteX0" fmla="*/ 0 w 10036"/>
              <a:gd name="connsiteY0" fmla="*/ 3208 h 10000"/>
              <a:gd name="connsiteX1" fmla="*/ 10036 w 10036"/>
              <a:gd name="connsiteY1" fmla="*/ 0 h 10000"/>
              <a:gd name="connsiteX2" fmla="*/ 10036 w 10036"/>
              <a:gd name="connsiteY2" fmla="*/ 10000 h 10000"/>
              <a:gd name="connsiteX3" fmla="*/ 36 w 10036"/>
              <a:gd name="connsiteY3" fmla="*/ 10000 h 10000"/>
              <a:gd name="connsiteX4" fmla="*/ 0 w 10036"/>
              <a:gd name="connsiteY4" fmla="*/ 3208 h 10000"/>
              <a:gd name="connsiteX0" fmla="*/ 0 w 10036"/>
              <a:gd name="connsiteY0" fmla="*/ 3166 h 10000"/>
              <a:gd name="connsiteX1" fmla="*/ 10036 w 10036"/>
              <a:gd name="connsiteY1" fmla="*/ 0 h 10000"/>
              <a:gd name="connsiteX2" fmla="*/ 10036 w 10036"/>
              <a:gd name="connsiteY2" fmla="*/ 10000 h 10000"/>
              <a:gd name="connsiteX3" fmla="*/ 36 w 10036"/>
              <a:gd name="connsiteY3" fmla="*/ 10000 h 10000"/>
              <a:gd name="connsiteX4" fmla="*/ 0 w 10036"/>
              <a:gd name="connsiteY4" fmla="*/ 3166 h 10000"/>
              <a:gd name="connsiteX0" fmla="*/ 0 w 10064"/>
              <a:gd name="connsiteY0" fmla="*/ 3125 h 10000"/>
              <a:gd name="connsiteX1" fmla="*/ 10064 w 10064"/>
              <a:gd name="connsiteY1" fmla="*/ 0 h 10000"/>
              <a:gd name="connsiteX2" fmla="*/ 10064 w 10064"/>
              <a:gd name="connsiteY2" fmla="*/ 10000 h 10000"/>
              <a:gd name="connsiteX3" fmla="*/ 64 w 10064"/>
              <a:gd name="connsiteY3" fmla="*/ 10000 h 10000"/>
              <a:gd name="connsiteX4" fmla="*/ 0 w 10064"/>
              <a:gd name="connsiteY4" fmla="*/ 3125 h 10000"/>
              <a:gd name="connsiteX0" fmla="*/ 0 w 10064"/>
              <a:gd name="connsiteY0" fmla="*/ 3125 h 18118"/>
              <a:gd name="connsiteX1" fmla="*/ 10064 w 10064"/>
              <a:gd name="connsiteY1" fmla="*/ 0 h 18118"/>
              <a:gd name="connsiteX2" fmla="*/ 10064 w 10064"/>
              <a:gd name="connsiteY2" fmla="*/ 10000 h 18118"/>
              <a:gd name="connsiteX3" fmla="*/ 207 w 10064"/>
              <a:gd name="connsiteY3" fmla="*/ 18118 h 18118"/>
              <a:gd name="connsiteX4" fmla="*/ 0 w 10064"/>
              <a:gd name="connsiteY4" fmla="*/ 3125 h 18118"/>
              <a:gd name="connsiteX0" fmla="*/ 52 w 9859"/>
              <a:gd name="connsiteY0" fmla="*/ 12890 h 18118"/>
              <a:gd name="connsiteX1" fmla="*/ 9859 w 9859"/>
              <a:gd name="connsiteY1" fmla="*/ 0 h 18118"/>
              <a:gd name="connsiteX2" fmla="*/ 9859 w 9859"/>
              <a:gd name="connsiteY2" fmla="*/ 10000 h 18118"/>
              <a:gd name="connsiteX3" fmla="*/ 2 w 9859"/>
              <a:gd name="connsiteY3" fmla="*/ 18118 h 18118"/>
              <a:gd name="connsiteX4" fmla="*/ 52 w 9859"/>
              <a:gd name="connsiteY4" fmla="*/ 12890 h 18118"/>
              <a:gd name="connsiteX0" fmla="*/ 53 w 10000"/>
              <a:gd name="connsiteY0" fmla="*/ 7114 h 10000"/>
              <a:gd name="connsiteX1" fmla="*/ 10000 w 10000"/>
              <a:gd name="connsiteY1" fmla="*/ 0 h 10000"/>
              <a:gd name="connsiteX2" fmla="*/ 9928 w 10000"/>
              <a:gd name="connsiteY2" fmla="*/ 5174 h 10000"/>
              <a:gd name="connsiteX3" fmla="*/ 2 w 10000"/>
              <a:gd name="connsiteY3" fmla="*/ 10000 h 10000"/>
              <a:gd name="connsiteX4" fmla="*/ 53 w 10000"/>
              <a:gd name="connsiteY4" fmla="*/ 7114 h 10000"/>
              <a:gd name="connsiteX0" fmla="*/ 53 w 10000"/>
              <a:gd name="connsiteY0" fmla="*/ 7114 h 10000"/>
              <a:gd name="connsiteX1" fmla="*/ 10000 w 10000"/>
              <a:gd name="connsiteY1" fmla="*/ 0 h 10000"/>
              <a:gd name="connsiteX2" fmla="*/ 9982 w 10000"/>
              <a:gd name="connsiteY2" fmla="*/ 5215 h 10000"/>
              <a:gd name="connsiteX3" fmla="*/ 2 w 10000"/>
              <a:gd name="connsiteY3" fmla="*/ 10000 h 10000"/>
              <a:gd name="connsiteX4" fmla="*/ 53 w 10000"/>
              <a:gd name="connsiteY4" fmla="*/ 7114 h 10000"/>
              <a:gd name="connsiteX0" fmla="*/ 53 w 9987"/>
              <a:gd name="connsiteY0" fmla="*/ 6972 h 9858"/>
              <a:gd name="connsiteX1" fmla="*/ 9964 w 9987"/>
              <a:gd name="connsiteY1" fmla="*/ 0 h 9858"/>
              <a:gd name="connsiteX2" fmla="*/ 9982 w 9987"/>
              <a:gd name="connsiteY2" fmla="*/ 5073 h 9858"/>
              <a:gd name="connsiteX3" fmla="*/ 2 w 9987"/>
              <a:gd name="connsiteY3" fmla="*/ 9858 h 9858"/>
              <a:gd name="connsiteX4" fmla="*/ 53 w 9987"/>
              <a:gd name="connsiteY4" fmla="*/ 6972 h 9858"/>
              <a:gd name="connsiteX0" fmla="*/ 53 w 9992"/>
              <a:gd name="connsiteY0" fmla="*/ 7072 h 10000"/>
              <a:gd name="connsiteX1" fmla="*/ 9977 w 9992"/>
              <a:gd name="connsiteY1" fmla="*/ 0 h 10000"/>
              <a:gd name="connsiteX2" fmla="*/ 9986 w 9992"/>
              <a:gd name="connsiteY2" fmla="*/ 5022 h 10000"/>
              <a:gd name="connsiteX3" fmla="*/ 2 w 9992"/>
              <a:gd name="connsiteY3" fmla="*/ 10000 h 10000"/>
              <a:gd name="connsiteX4" fmla="*/ 53 w 9992"/>
              <a:gd name="connsiteY4" fmla="*/ 7072 h 10000"/>
              <a:gd name="connsiteX0" fmla="*/ 53 w 10000"/>
              <a:gd name="connsiteY0" fmla="*/ 7072 h 10000"/>
              <a:gd name="connsiteX1" fmla="*/ 9985 w 10000"/>
              <a:gd name="connsiteY1" fmla="*/ 0 h 10000"/>
              <a:gd name="connsiteX2" fmla="*/ 9994 w 10000"/>
              <a:gd name="connsiteY2" fmla="*/ 5022 h 10000"/>
              <a:gd name="connsiteX3" fmla="*/ 2 w 10000"/>
              <a:gd name="connsiteY3" fmla="*/ 10000 h 10000"/>
              <a:gd name="connsiteX4" fmla="*/ 53 w 10000"/>
              <a:gd name="connsiteY4" fmla="*/ 7072 h 10000"/>
              <a:gd name="connsiteX0" fmla="*/ 1 w 9948"/>
              <a:gd name="connsiteY0" fmla="*/ 7072 h 9897"/>
              <a:gd name="connsiteX1" fmla="*/ 9933 w 9948"/>
              <a:gd name="connsiteY1" fmla="*/ 0 h 9897"/>
              <a:gd name="connsiteX2" fmla="*/ 9942 w 9948"/>
              <a:gd name="connsiteY2" fmla="*/ 5022 h 9897"/>
              <a:gd name="connsiteX3" fmla="*/ 4 w 9948"/>
              <a:gd name="connsiteY3" fmla="*/ 9897 h 9897"/>
              <a:gd name="connsiteX4" fmla="*/ 1 w 9948"/>
              <a:gd name="connsiteY4" fmla="*/ 7072 h 9897"/>
              <a:gd name="connsiteX0" fmla="*/ 1 w 10000"/>
              <a:gd name="connsiteY0" fmla="*/ 7250 h 10000"/>
              <a:gd name="connsiteX1" fmla="*/ 9985 w 10000"/>
              <a:gd name="connsiteY1" fmla="*/ 0 h 10000"/>
              <a:gd name="connsiteX2" fmla="*/ 9994 w 10000"/>
              <a:gd name="connsiteY2" fmla="*/ 5074 h 10000"/>
              <a:gd name="connsiteX3" fmla="*/ 4 w 10000"/>
              <a:gd name="connsiteY3" fmla="*/ 10000 h 10000"/>
              <a:gd name="connsiteX4" fmla="*/ 1 w 10000"/>
              <a:gd name="connsiteY4" fmla="*/ 7250 h 10000"/>
              <a:gd name="connsiteX0" fmla="*/ 1 w 10000"/>
              <a:gd name="connsiteY0" fmla="*/ 7147 h 10000"/>
              <a:gd name="connsiteX1" fmla="*/ 9985 w 10000"/>
              <a:gd name="connsiteY1" fmla="*/ 0 h 10000"/>
              <a:gd name="connsiteX2" fmla="*/ 9994 w 10000"/>
              <a:gd name="connsiteY2" fmla="*/ 5074 h 10000"/>
              <a:gd name="connsiteX3" fmla="*/ 4 w 10000"/>
              <a:gd name="connsiteY3" fmla="*/ 10000 h 10000"/>
              <a:gd name="connsiteX4" fmla="*/ 1 w 10000"/>
              <a:gd name="connsiteY4" fmla="*/ 7147 h 10000"/>
              <a:gd name="connsiteX0" fmla="*/ 35 w 9998"/>
              <a:gd name="connsiteY0" fmla="*/ 7251 h 10000"/>
              <a:gd name="connsiteX1" fmla="*/ 9983 w 9998"/>
              <a:gd name="connsiteY1" fmla="*/ 0 h 10000"/>
              <a:gd name="connsiteX2" fmla="*/ 9992 w 9998"/>
              <a:gd name="connsiteY2" fmla="*/ 5074 h 10000"/>
              <a:gd name="connsiteX3" fmla="*/ 2 w 9998"/>
              <a:gd name="connsiteY3" fmla="*/ 10000 h 10000"/>
              <a:gd name="connsiteX4" fmla="*/ 35 w 9998"/>
              <a:gd name="connsiteY4" fmla="*/ 7251 h 10000"/>
              <a:gd name="connsiteX0" fmla="*/ 35 w 10830"/>
              <a:gd name="connsiteY0" fmla="*/ 7251 h 10000"/>
              <a:gd name="connsiteX1" fmla="*/ 9985 w 10830"/>
              <a:gd name="connsiteY1" fmla="*/ 0 h 10000"/>
              <a:gd name="connsiteX2" fmla="*/ 10830 w 10830"/>
              <a:gd name="connsiteY2" fmla="*/ 5306 h 10000"/>
              <a:gd name="connsiteX3" fmla="*/ 2 w 10830"/>
              <a:gd name="connsiteY3" fmla="*/ 10000 h 10000"/>
              <a:gd name="connsiteX4" fmla="*/ 35 w 10830"/>
              <a:gd name="connsiteY4" fmla="*/ 7251 h 10000"/>
              <a:gd name="connsiteX0" fmla="*/ 0 w 10795"/>
              <a:gd name="connsiteY0" fmla="*/ 7251 h 11857"/>
              <a:gd name="connsiteX1" fmla="*/ 9950 w 10795"/>
              <a:gd name="connsiteY1" fmla="*/ 0 h 11857"/>
              <a:gd name="connsiteX2" fmla="*/ 10795 w 10795"/>
              <a:gd name="connsiteY2" fmla="*/ 5306 h 11857"/>
              <a:gd name="connsiteX3" fmla="*/ 126 w 10795"/>
              <a:gd name="connsiteY3" fmla="*/ 11857 h 11857"/>
              <a:gd name="connsiteX4" fmla="*/ 0 w 10795"/>
              <a:gd name="connsiteY4" fmla="*/ 7251 h 11857"/>
              <a:gd name="connsiteX0" fmla="*/ 0 w 10795"/>
              <a:gd name="connsiteY0" fmla="*/ 7251 h 11857"/>
              <a:gd name="connsiteX1" fmla="*/ 9950 w 10795"/>
              <a:gd name="connsiteY1" fmla="*/ 0 h 11857"/>
              <a:gd name="connsiteX2" fmla="*/ 10795 w 10795"/>
              <a:gd name="connsiteY2" fmla="*/ 5306 h 11857"/>
              <a:gd name="connsiteX3" fmla="*/ 126 w 10795"/>
              <a:gd name="connsiteY3" fmla="*/ 11857 h 11857"/>
              <a:gd name="connsiteX4" fmla="*/ 0 w 10795"/>
              <a:gd name="connsiteY4" fmla="*/ 7251 h 11857"/>
              <a:gd name="connsiteX0" fmla="*/ 75 w 10671"/>
              <a:gd name="connsiteY0" fmla="*/ 4697 h 11857"/>
              <a:gd name="connsiteX1" fmla="*/ 9826 w 10671"/>
              <a:gd name="connsiteY1" fmla="*/ 0 h 11857"/>
              <a:gd name="connsiteX2" fmla="*/ 10671 w 10671"/>
              <a:gd name="connsiteY2" fmla="*/ 5306 h 11857"/>
              <a:gd name="connsiteX3" fmla="*/ 2 w 10671"/>
              <a:gd name="connsiteY3" fmla="*/ 11857 h 11857"/>
              <a:gd name="connsiteX4" fmla="*/ 75 w 10671"/>
              <a:gd name="connsiteY4" fmla="*/ 4697 h 11857"/>
              <a:gd name="connsiteX0" fmla="*/ 75 w 10781"/>
              <a:gd name="connsiteY0" fmla="*/ 6090 h 13250"/>
              <a:gd name="connsiteX1" fmla="*/ 10781 w 10781"/>
              <a:gd name="connsiteY1" fmla="*/ 0 h 13250"/>
              <a:gd name="connsiteX2" fmla="*/ 10671 w 10781"/>
              <a:gd name="connsiteY2" fmla="*/ 6699 h 13250"/>
              <a:gd name="connsiteX3" fmla="*/ 2 w 10781"/>
              <a:gd name="connsiteY3" fmla="*/ 13250 h 13250"/>
              <a:gd name="connsiteX4" fmla="*/ 75 w 10781"/>
              <a:gd name="connsiteY4" fmla="*/ 6090 h 13250"/>
              <a:gd name="connsiteX0" fmla="*/ 75 w 10781"/>
              <a:gd name="connsiteY0" fmla="*/ 6090 h 13250"/>
              <a:gd name="connsiteX1" fmla="*/ 10781 w 10781"/>
              <a:gd name="connsiteY1" fmla="*/ 0 h 13250"/>
              <a:gd name="connsiteX2" fmla="*/ 10671 w 10781"/>
              <a:gd name="connsiteY2" fmla="*/ 6699 h 13250"/>
              <a:gd name="connsiteX3" fmla="*/ 2 w 10781"/>
              <a:gd name="connsiteY3" fmla="*/ 13250 h 13250"/>
              <a:gd name="connsiteX4" fmla="*/ 75 w 10781"/>
              <a:gd name="connsiteY4" fmla="*/ 6090 h 13250"/>
              <a:gd name="connsiteX0" fmla="*/ 75 w 10781"/>
              <a:gd name="connsiteY0" fmla="*/ 6090 h 13250"/>
              <a:gd name="connsiteX1" fmla="*/ 10781 w 10781"/>
              <a:gd name="connsiteY1" fmla="*/ 0 h 13250"/>
              <a:gd name="connsiteX2" fmla="*/ 10631 w 10781"/>
              <a:gd name="connsiteY2" fmla="*/ 7628 h 13250"/>
              <a:gd name="connsiteX3" fmla="*/ 2 w 10781"/>
              <a:gd name="connsiteY3" fmla="*/ 13250 h 13250"/>
              <a:gd name="connsiteX4" fmla="*/ 75 w 10781"/>
              <a:gd name="connsiteY4" fmla="*/ 6090 h 13250"/>
              <a:gd name="connsiteX0" fmla="*/ 113 w 10819"/>
              <a:gd name="connsiteY0" fmla="*/ 6090 h 14179"/>
              <a:gd name="connsiteX1" fmla="*/ 10819 w 10819"/>
              <a:gd name="connsiteY1" fmla="*/ 0 h 14179"/>
              <a:gd name="connsiteX2" fmla="*/ 10669 w 10819"/>
              <a:gd name="connsiteY2" fmla="*/ 7628 h 14179"/>
              <a:gd name="connsiteX3" fmla="*/ 0 w 10819"/>
              <a:gd name="connsiteY3" fmla="*/ 14179 h 14179"/>
              <a:gd name="connsiteX4" fmla="*/ 113 w 10819"/>
              <a:gd name="connsiteY4" fmla="*/ 6090 h 14179"/>
              <a:gd name="connsiteX0" fmla="*/ 113 w 10670"/>
              <a:gd name="connsiteY0" fmla="*/ 2956 h 11045"/>
              <a:gd name="connsiteX1" fmla="*/ 10341 w 10670"/>
              <a:gd name="connsiteY1" fmla="*/ 0 h 11045"/>
              <a:gd name="connsiteX2" fmla="*/ 10669 w 10670"/>
              <a:gd name="connsiteY2" fmla="*/ 4494 h 11045"/>
              <a:gd name="connsiteX3" fmla="*/ 0 w 10670"/>
              <a:gd name="connsiteY3" fmla="*/ 11045 h 11045"/>
              <a:gd name="connsiteX4" fmla="*/ 113 w 10670"/>
              <a:gd name="connsiteY4" fmla="*/ 2956 h 11045"/>
              <a:gd name="connsiteX0" fmla="*/ 113 w 10472"/>
              <a:gd name="connsiteY0" fmla="*/ 2956 h 11045"/>
              <a:gd name="connsiteX1" fmla="*/ 10341 w 10472"/>
              <a:gd name="connsiteY1" fmla="*/ 0 h 11045"/>
              <a:gd name="connsiteX2" fmla="*/ 10470 w 10472"/>
              <a:gd name="connsiteY2" fmla="*/ 4610 h 11045"/>
              <a:gd name="connsiteX3" fmla="*/ 0 w 10472"/>
              <a:gd name="connsiteY3" fmla="*/ 11045 h 11045"/>
              <a:gd name="connsiteX4" fmla="*/ 113 w 10472"/>
              <a:gd name="connsiteY4" fmla="*/ 2956 h 11045"/>
              <a:gd name="connsiteX0" fmla="*/ 471 w 10830"/>
              <a:gd name="connsiteY0" fmla="*/ 2956 h 11045"/>
              <a:gd name="connsiteX1" fmla="*/ 10699 w 10830"/>
              <a:gd name="connsiteY1" fmla="*/ 0 h 11045"/>
              <a:gd name="connsiteX2" fmla="*/ 10828 w 10830"/>
              <a:gd name="connsiteY2" fmla="*/ 4610 h 11045"/>
              <a:gd name="connsiteX3" fmla="*/ 0 w 10830"/>
              <a:gd name="connsiteY3" fmla="*/ 11045 h 11045"/>
              <a:gd name="connsiteX4" fmla="*/ 471 w 10830"/>
              <a:gd name="connsiteY4" fmla="*/ 2956 h 11045"/>
              <a:gd name="connsiteX0" fmla="*/ 153 w 10830"/>
              <a:gd name="connsiteY0" fmla="*/ 5742 h 11045"/>
              <a:gd name="connsiteX1" fmla="*/ 10699 w 10830"/>
              <a:gd name="connsiteY1" fmla="*/ 0 h 11045"/>
              <a:gd name="connsiteX2" fmla="*/ 10828 w 10830"/>
              <a:gd name="connsiteY2" fmla="*/ 4610 h 11045"/>
              <a:gd name="connsiteX3" fmla="*/ 0 w 10830"/>
              <a:gd name="connsiteY3" fmla="*/ 11045 h 11045"/>
              <a:gd name="connsiteX4" fmla="*/ 153 w 10830"/>
              <a:gd name="connsiteY4" fmla="*/ 5742 h 11045"/>
              <a:gd name="connsiteX0" fmla="*/ 153 w 10854"/>
              <a:gd name="connsiteY0" fmla="*/ 5775 h 11078"/>
              <a:gd name="connsiteX1" fmla="*/ 10854 w 10854"/>
              <a:gd name="connsiteY1" fmla="*/ 0 h 11078"/>
              <a:gd name="connsiteX2" fmla="*/ 10828 w 10854"/>
              <a:gd name="connsiteY2" fmla="*/ 4643 h 11078"/>
              <a:gd name="connsiteX3" fmla="*/ 0 w 10854"/>
              <a:gd name="connsiteY3" fmla="*/ 11078 h 11078"/>
              <a:gd name="connsiteX4" fmla="*/ 153 w 10854"/>
              <a:gd name="connsiteY4" fmla="*/ 5775 h 11078"/>
              <a:gd name="connsiteX0" fmla="*/ 153 w 10854"/>
              <a:gd name="connsiteY0" fmla="*/ 5775 h 11078"/>
              <a:gd name="connsiteX1" fmla="*/ 10854 w 10854"/>
              <a:gd name="connsiteY1" fmla="*/ 0 h 11078"/>
              <a:gd name="connsiteX2" fmla="*/ 10828 w 10854"/>
              <a:gd name="connsiteY2" fmla="*/ 4643 h 11078"/>
              <a:gd name="connsiteX3" fmla="*/ 0 w 10854"/>
              <a:gd name="connsiteY3" fmla="*/ 11078 h 11078"/>
              <a:gd name="connsiteX4" fmla="*/ 153 w 10854"/>
              <a:gd name="connsiteY4" fmla="*/ 5775 h 11078"/>
              <a:gd name="connsiteX0" fmla="*/ 153 w 10854"/>
              <a:gd name="connsiteY0" fmla="*/ 5775 h 11078"/>
              <a:gd name="connsiteX1" fmla="*/ 10854 w 10854"/>
              <a:gd name="connsiteY1" fmla="*/ 0 h 11078"/>
              <a:gd name="connsiteX2" fmla="*/ 10828 w 10854"/>
              <a:gd name="connsiteY2" fmla="*/ 4643 h 11078"/>
              <a:gd name="connsiteX3" fmla="*/ 0 w 10854"/>
              <a:gd name="connsiteY3" fmla="*/ 11078 h 11078"/>
              <a:gd name="connsiteX4" fmla="*/ 153 w 10854"/>
              <a:gd name="connsiteY4" fmla="*/ 5775 h 11078"/>
              <a:gd name="connsiteX0" fmla="*/ 1 w 10857"/>
              <a:gd name="connsiteY0" fmla="*/ 5808 h 11078"/>
              <a:gd name="connsiteX1" fmla="*/ 10857 w 10857"/>
              <a:gd name="connsiteY1" fmla="*/ 0 h 11078"/>
              <a:gd name="connsiteX2" fmla="*/ 10831 w 10857"/>
              <a:gd name="connsiteY2" fmla="*/ 4643 h 11078"/>
              <a:gd name="connsiteX3" fmla="*/ 3 w 10857"/>
              <a:gd name="connsiteY3" fmla="*/ 11078 h 11078"/>
              <a:gd name="connsiteX4" fmla="*/ 1 w 10857"/>
              <a:gd name="connsiteY4" fmla="*/ 5808 h 11078"/>
              <a:gd name="connsiteX0" fmla="*/ 1 w 10857"/>
              <a:gd name="connsiteY0" fmla="*/ 5808 h 11078"/>
              <a:gd name="connsiteX1" fmla="*/ 10857 w 10857"/>
              <a:gd name="connsiteY1" fmla="*/ 0 h 11078"/>
              <a:gd name="connsiteX2" fmla="*/ 10831 w 10857"/>
              <a:gd name="connsiteY2" fmla="*/ 4081 h 11078"/>
              <a:gd name="connsiteX3" fmla="*/ 3 w 10857"/>
              <a:gd name="connsiteY3" fmla="*/ 11078 h 11078"/>
              <a:gd name="connsiteX4" fmla="*/ 1 w 10857"/>
              <a:gd name="connsiteY4" fmla="*/ 5808 h 11078"/>
              <a:gd name="connsiteX0" fmla="*/ 1 w 10857"/>
              <a:gd name="connsiteY0" fmla="*/ 5808 h 11078"/>
              <a:gd name="connsiteX1" fmla="*/ 10857 w 10857"/>
              <a:gd name="connsiteY1" fmla="*/ 0 h 11078"/>
              <a:gd name="connsiteX2" fmla="*/ 10831 w 10857"/>
              <a:gd name="connsiteY2" fmla="*/ 4081 h 11078"/>
              <a:gd name="connsiteX3" fmla="*/ 3 w 10857"/>
              <a:gd name="connsiteY3" fmla="*/ 11078 h 11078"/>
              <a:gd name="connsiteX4" fmla="*/ 1 w 10857"/>
              <a:gd name="connsiteY4" fmla="*/ 5808 h 11078"/>
              <a:gd name="connsiteX0" fmla="*/ 1 w 10857"/>
              <a:gd name="connsiteY0" fmla="*/ 5808 h 11078"/>
              <a:gd name="connsiteX1" fmla="*/ 10857 w 10857"/>
              <a:gd name="connsiteY1" fmla="*/ 0 h 11078"/>
              <a:gd name="connsiteX2" fmla="*/ 10831 w 10857"/>
              <a:gd name="connsiteY2" fmla="*/ 4213 h 11078"/>
              <a:gd name="connsiteX3" fmla="*/ 3 w 10857"/>
              <a:gd name="connsiteY3" fmla="*/ 11078 h 11078"/>
              <a:gd name="connsiteX4" fmla="*/ 1 w 10857"/>
              <a:gd name="connsiteY4" fmla="*/ 5808 h 11078"/>
              <a:gd name="connsiteX0" fmla="*/ 1 w 10889"/>
              <a:gd name="connsiteY0" fmla="*/ 5808 h 11078"/>
              <a:gd name="connsiteX1" fmla="*/ 10857 w 10889"/>
              <a:gd name="connsiteY1" fmla="*/ 0 h 11078"/>
              <a:gd name="connsiteX2" fmla="*/ 10883 w 10889"/>
              <a:gd name="connsiteY2" fmla="*/ 4992 h 11078"/>
              <a:gd name="connsiteX3" fmla="*/ 3 w 10889"/>
              <a:gd name="connsiteY3" fmla="*/ 11078 h 11078"/>
              <a:gd name="connsiteX4" fmla="*/ 1 w 10889"/>
              <a:gd name="connsiteY4" fmla="*/ 5808 h 11078"/>
              <a:gd name="connsiteX0" fmla="*/ 1 w 10870"/>
              <a:gd name="connsiteY0" fmla="*/ 5808 h 11078"/>
              <a:gd name="connsiteX1" fmla="*/ 10857 w 10870"/>
              <a:gd name="connsiteY1" fmla="*/ 0 h 11078"/>
              <a:gd name="connsiteX2" fmla="*/ 10862 w 10870"/>
              <a:gd name="connsiteY2" fmla="*/ 4992 h 11078"/>
              <a:gd name="connsiteX3" fmla="*/ 3 w 10870"/>
              <a:gd name="connsiteY3" fmla="*/ 11078 h 11078"/>
              <a:gd name="connsiteX4" fmla="*/ 1 w 10870"/>
              <a:gd name="connsiteY4" fmla="*/ 5808 h 11078"/>
              <a:gd name="connsiteX0" fmla="*/ 1 w 10888"/>
              <a:gd name="connsiteY0" fmla="*/ 5762 h 11032"/>
              <a:gd name="connsiteX1" fmla="*/ 10888 w 10888"/>
              <a:gd name="connsiteY1" fmla="*/ 0 h 11032"/>
              <a:gd name="connsiteX2" fmla="*/ 10862 w 10888"/>
              <a:gd name="connsiteY2" fmla="*/ 4946 h 11032"/>
              <a:gd name="connsiteX3" fmla="*/ 3 w 10888"/>
              <a:gd name="connsiteY3" fmla="*/ 11032 h 11032"/>
              <a:gd name="connsiteX4" fmla="*/ 1 w 10888"/>
              <a:gd name="connsiteY4" fmla="*/ 5762 h 11032"/>
              <a:gd name="connsiteX0" fmla="*/ 1 w 10888"/>
              <a:gd name="connsiteY0" fmla="*/ 5762 h 11032"/>
              <a:gd name="connsiteX1" fmla="*/ 10888 w 10888"/>
              <a:gd name="connsiteY1" fmla="*/ 0 h 11032"/>
              <a:gd name="connsiteX2" fmla="*/ 10862 w 10888"/>
              <a:gd name="connsiteY2" fmla="*/ 4946 h 11032"/>
              <a:gd name="connsiteX3" fmla="*/ 3 w 10888"/>
              <a:gd name="connsiteY3" fmla="*/ 11032 h 11032"/>
              <a:gd name="connsiteX4" fmla="*/ 1 w 10888"/>
              <a:gd name="connsiteY4" fmla="*/ 5762 h 11032"/>
              <a:gd name="connsiteX0" fmla="*/ 1 w 10888"/>
              <a:gd name="connsiteY0" fmla="*/ 5762 h 11032"/>
              <a:gd name="connsiteX1" fmla="*/ 10888 w 10888"/>
              <a:gd name="connsiteY1" fmla="*/ 0 h 11032"/>
              <a:gd name="connsiteX2" fmla="*/ 10862 w 10888"/>
              <a:gd name="connsiteY2" fmla="*/ 4946 h 11032"/>
              <a:gd name="connsiteX3" fmla="*/ 3 w 10888"/>
              <a:gd name="connsiteY3" fmla="*/ 11032 h 11032"/>
              <a:gd name="connsiteX4" fmla="*/ 1 w 10888"/>
              <a:gd name="connsiteY4" fmla="*/ 5762 h 11032"/>
              <a:gd name="connsiteX0" fmla="*/ 1 w 10888"/>
              <a:gd name="connsiteY0" fmla="*/ 5762 h 11032"/>
              <a:gd name="connsiteX1" fmla="*/ 10888 w 10888"/>
              <a:gd name="connsiteY1" fmla="*/ 0 h 11032"/>
              <a:gd name="connsiteX2" fmla="*/ 10872 w 10888"/>
              <a:gd name="connsiteY2" fmla="*/ 5084 h 11032"/>
              <a:gd name="connsiteX3" fmla="*/ 3 w 10888"/>
              <a:gd name="connsiteY3" fmla="*/ 11032 h 11032"/>
              <a:gd name="connsiteX4" fmla="*/ 1 w 10888"/>
              <a:gd name="connsiteY4" fmla="*/ 5762 h 11032"/>
              <a:gd name="connsiteX0" fmla="*/ 1 w 10888"/>
              <a:gd name="connsiteY0" fmla="*/ 5762 h 11215"/>
              <a:gd name="connsiteX1" fmla="*/ 10888 w 10888"/>
              <a:gd name="connsiteY1" fmla="*/ 0 h 11215"/>
              <a:gd name="connsiteX2" fmla="*/ 10872 w 10888"/>
              <a:gd name="connsiteY2" fmla="*/ 5084 h 11215"/>
              <a:gd name="connsiteX3" fmla="*/ 3 w 10888"/>
              <a:gd name="connsiteY3" fmla="*/ 11215 h 11215"/>
              <a:gd name="connsiteX4" fmla="*/ 1 w 10888"/>
              <a:gd name="connsiteY4" fmla="*/ 5762 h 11215"/>
              <a:gd name="connsiteX0" fmla="*/ 21 w 10908"/>
              <a:gd name="connsiteY0" fmla="*/ 5762 h 10940"/>
              <a:gd name="connsiteX1" fmla="*/ 10908 w 10908"/>
              <a:gd name="connsiteY1" fmla="*/ 0 h 10940"/>
              <a:gd name="connsiteX2" fmla="*/ 10892 w 10908"/>
              <a:gd name="connsiteY2" fmla="*/ 5084 h 10940"/>
              <a:gd name="connsiteX3" fmla="*/ 2 w 10908"/>
              <a:gd name="connsiteY3" fmla="*/ 10940 h 10940"/>
              <a:gd name="connsiteX4" fmla="*/ 21 w 10908"/>
              <a:gd name="connsiteY4" fmla="*/ 5762 h 10940"/>
              <a:gd name="connsiteX0" fmla="*/ 21 w 10908"/>
              <a:gd name="connsiteY0" fmla="*/ 5762 h 10940"/>
              <a:gd name="connsiteX1" fmla="*/ 10908 w 10908"/>
              <a:gd name="connsiteY1" fmla="*/ 0 h 10940"/>
              <a:gd name="connsiteX2" fmla="*/ 10892 w 10908"/>
              <a:gd name="connsiteY2" fmla="*/ 5084 h 10940"/>
              <a:gd name="connsiteX3" fmla="*/ 2 w 10908"/>
              <a:gd name="connsiteY3" fmla="*/ 10940 h 10940"/>
              <a:gd name="connsiteX4" fmla="*/ 21 w 10908"/>
              <a:gd name="connsiteY4" fmla="*/ 5762 h 10940"/>
              <a:gd name="connsiteX0" fmla="*/ 21 w 10908"/>
              <a:gd name="connsiteY0" fmla="*/ 5762 h 10940"/>
              <a:gd name="connsiteX1" fmla="*/ 10908 w 10908"/>
              <a:gd name="connsiteY1" fmla="*/ 0 h 10940"/>
              <a:gd name="connsiteX2" fmla="*/ 10892 w 10908"/>
              <a:gd name="connsiteY2" fmla="*/ 5084 h 10940"/>
              <a:gd name="connsiteX3" fmla="*/ 2 w 10908"/>
              <a:gd name="connsiteY3" fmla="*/ 10940 h 10940"/>
              <a:gd name="connsiteX4" fmla="*/ 21 w 10908"/>
              <a:gd name="connsiteY4" fmla="*/ 5762 h 10940"/>
              <a:gd name="connsiteX0" fmla="*/ 21 w 10908"/>
              <a:gd name="connsiteY0" fmla="*/ 5762 h 10940"/>
              <a:gd name="connsiteX1" fmla="*/ 10908 w 10908"/>
              <a:gd name="connsiteY1" fmla="*/ 0 h 10940"/>
              <a:gd name="connsiteX2" fmla="*/ 10892 w 10908"/>
              <a:gd name="connsiteY2" fmla="*/ 5084 h 10940"/>
              <a:gd name="connsiteX3" fmla="*/ 2 w 10908"/>
              <a:gd name="connsiteY3" fmla="*/ 10940 h 10940"/>
              <a:gd name="connsiteX4" fmla="*/ 21 w 10908"/>
              <a:gd name="connsiteY4" fmla="*/ 5762 h 10940"/>
              <a:gd name="connsiteX0" fmla="*/ 11 w 10908"/>
              <a:gd name="connsiteY0" fmla="*/ 4249 h 10940"/>
              <a:gd name="connsiteX1" fmla="*/ 10908 w 10908"/>
              <a:gd name="connsiteY1" fmla="*/ 0 h 10940"/>
              <a:gd name="connsiteX2" fmla="*/ 10892 w 10908"/>
              <a:gd name="connsiteY2" fmla="*/ 5084 h 10940"/>
              <a:gd name="connsiteX3" fmla="*/ 2 w 10908"/>
              <a:gd name="connsiteY3" fmla="*/ 10940 h 10940"/>
              <a:gd name="connsiteX4" fmla="*/ 11 w 10908"/>
              <a:gd name="connsiteY4" fmla="*/ 4249 h 10940"/>
              <a:gd name="connsiteX0" fmla="*/ 11 w 10908"/>
              <a:gd name="connsiteY0" fmla="*/ 4249 h 10940"/>
              <a:gd name="connsiteX1" fmla="*/ 10908 w 10908"/>
              <a:gd name="connsiteY1" fmla="*/ 0 h 10940"/>
              <a:gd name="connsiteX2" fmla="*/ 10892 w 10908"/>
              <a:gd name="connsiteY2" fmla="*/ 5084 h 10940"/>
              <a:gd name="connsiteX3" fmla="*/ 2 w 10908"/>
              <a:gd name="connsiteY3" fmla="*/ 10940 h 10940"/>
              <a:gd name="connsiteX4" fmla="*/ 11 w 10908"/>
              <a:gd name="connsiteY4" fmla="*/ 4249 h 10940"/>
              <a:gd name="connsiteX0" fmla="*/ 11 w 10908"/>
              <a:gd name="connsiteY0" fmla="*/ 4249 h 10940"/>
              <a:gd name="connsiteX1" fmla="*/ 10908 w 10908"/>
              <a:gd name="connsiteY1" fmla="*/ 0 h 10940"/>
              <a:gd name="connsiteX2" fmla="*/ 10892 w 10908"/>
              <a:gd name="connsiteY2" fmla="*/ 5084 h 10940"/>
              <a:gd name="connsiteX3" fmla="*/ 2 w 10908"/>
              <a:gd name="connsiteY3" fmla="*/ 10940 h 10940"/>
              <a:gd name="connsiteX4" fmla="*/ 11 w 10908"/>
              <a:gd name="connsiteY4" fmla="*/ 4249 h 10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08" h="10940">
                <a:moveTo>
                  <a:pt x="11" y="4249"/>
                </a:moveTo>
                <a:cubicBezTo>
                  <a:pt x="10910" y="65"/>
                  <a:pt x="5" y="4285"/>
                  <a:pt x="10908" y="0"/>
                </a:cubicBezTo>
                <a:cubicBezTo>
                  <a:pt x="10905" y="1768"/>
                  <a:pt x="10895" y="3316"/>
                  <a:pt x="10892" y="5084"/>
                </a:cubicBezTo>
                <a:cubicBezTo>
                  <a:pt x="9" y="10845"/>
                  <a:pt x="10883" y="4856"/>
                  <a:pt x="2" y="10940"/>
                </a:cubicBezTo>
                <a:cubicBezTo>
                  <a:pt x="-10" y="9688"/>
                  <a:pt x="23" y="5500"/>
                  <a:pt x="11" y="4249"/>
                </a:cubicBezTo>
                <a:close/>
              </a:path>
            </a:pathLst>
          </a:custGeom>
          <a:solidFill>
            <a:schemeClr val="accent1">
              <a:lumMod val="40000"/>
              <a:lumOff val="6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effectLst>
                <a:outerShdw blurRad="38100" dist="38100" dir="2700000" algn="tl">
                  <a:srgbClr val="000000">
                    <a:alpha val="43137"/>
                  </a:srgbClr>
                </a:outerShdw>
              </a:effectLst>
            </a:endParaRPr>
          </a:p>
        </p:txBody>
      </p:sp>
      <p:graphicFrame>
        <p:nvGraphicFramePr>
          <p:cNvPr id="8" name="Chart 7">
            <a:extLst>
              <a:ext uri="{FF2B5EF4-FFF2-40B4-BE49-F238E27FC236}">
                <a16:creationId xmlns:a16="http://schemas.microsoft.com/office/drawing/2014/main" id="{0D5D2C3F-6531-5E5A-5D61-E106ED6D3C50}"/>
              </a:ext>
            </a:extLst>
          </p:cNvPr>
          <p:cNvGraphicFramePr>
            <a:graphicFrameLocks/>
          </p:cNvGraphicFramePr>
          <p:nvPr/>
        </p:nvGraphicFramePr>
        <p:xfrm>
          <a:off x="685800" y="789123"/>
          <a:ext cx="5010150" cy="5390813"/>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B71B4F4F-8BDD-C630-BF94-BB4940D317AF}"/>
              </a:ext>
            </a:extLst>
          </p:cNvPr>
          <p:cNvSpPr>
            <a:spLocks noGrp="1"/>
          </p:cNvSpPr>
          <p:nvPr>
            <p:ph type="title"/>
          </p:nvPr>
        </p:nvSpPr>
        <p:spPr>
          <a:xfrm>
            <a:off x="1828800" y="-9832"/>
            <a:ext cx="7315200" cy="754288"/>
          </a:xfrm>
        </p:spPr>
        <p:txBody>
          <a:bodyPr>
            <a:normAutofit/>
          </a:bodyPr>
          <a:lstStyle/>
          <a:p>
            <a:r>
              <a:rPr lang="en-US" sz="2800" i="0">
                <a:cs typeface="Calibri" panose="020F0502020204030204" pitchFamily="34" charset="0"/>
              </a:rPr>
              <a:t>Import Share of Textiles &amp; Apparel</a:t>
            </a:r>
            <a:endParaRPr lang="en-US" sz="2800" i="0"/>
          </a:p>
        </p:txBody>
      </p:sp>
      <p:sp>
        <p:nvSpPr>
          <p:cNvPr id="6" name="TextBox 5">
            <a:extLst>
              <a:ext uri="{FF2B5EF4-FFF2-40B4-BE49-F238E27FC236}">
                <a16:creationId xmlns:a16="http://schemas.microsoft.com/office/drawing/2014/main" id="{130EA8A1-A4DA-705E-E956-69D92B3A3723}"/>
              </a:ext>
            </a:extLst>
          </p:cNvPr>
          <p:cNvSpPr txBox="1"/>
          <p:nvPr/>
        </p:nvSpPr>
        <p:spPr>
          <a:xfrm>
            <a:off x="16118" y="6224603"/>
            <a:ext cx="7747820" cy="261610"/>
          </a:xfrm>
          <a:prstGeom prst="rect">
            <a:avLst/>
          </a:prstGeom>
          <a:noFill/>
        </p:spPr>
        <p:txBody>
          <a:bodyPr wrap="square" rtlCol="0">
            <a:spAutoFit/>
          </a:bodyPr>
          <a:lstStyle/>
          <a:p>
            <a:r>
              <a:rPr lang="en-US" sz="1100">
                <a:solidFill>
                  <a:srgbClr val="666666"/>
                </a:solidFill>
                <a:latin typeface="Calibri" panose="020F0502020204030204" pitchFamily="34" charset="0"/>
                <a:cs typeface="Calibri" panose="020F0502020204030204" pitchFamily="34" charset="0"/>
              </a:rPr>
              <a:t>Source: Office of Textiles and Apparel, Trade Balance Report</a:t>
            </a:r>
          </a:p>
        </p:txBody>
      </p:sp>
      <p:pic>
        <p:nvPicPr>
          <p:cNvPr id="9" name="Picture 4" descr="OTEXA">
            <a:extLst>
              <a:ext uri="{FF2B5EF4-FFF2-40B4-BE49-F238E27FC236}">
                <a16:creationId xmlns:a16="http://schemas.microsoft.com/office/drawing/2014/main" id="{C5867AC8-0080-6BA9-CF3B-BC7755AC4D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8462" y="5913090"/>
            <a:ext cx="1659337" cy="5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Chart 4">
            <a:extLst>
              <a:ext uri="{FF2B5EF4-FFF2-40B4-BE49-F238E27FC236}">
                <a16:creationId xmlns:a16="http://schemas.microsoft.com/office/drawing/2014/main" id="{51200DF0-A25D-420A-E1F4-490927592BBE}"/>
              </a:ext>
            </a:extLst>
          </p:cNvPr>
          <p:cNvGraphicFramePr>
            <a:graphicFrameLocks/>
          </p:cNvGraphicFramePr>
          <p:nvPr/>
        </p:nvGraphicFramePr>
        <p:xfrm>
          <a:off x="25758" y="789123"/>
          <a:ext cx="3052763" cy="539081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Chart 6">
            <a:extLst>
              <a:ext uri="{FF2B5EF4-FFF2-40B4-BE49-F238E27FC236}">
                <a16:creationId xmlns:a16="http://schemas.microsoft.com/office/drawing/2014/main" id="{7D430E0E-075A-4138-A388-14E86E9934FE}"/>
              </a:ext>
            </a:extLst>
          </p:cNvPr>
          <p:cNvGraphicFramePr>
            <a:graphicFrameLocks/>
          </p:cNvGraphicFramePr>
          <p:nvPr/>
        </p:nvGraphicFramePr>
        <p:xfrm>
          <a:off x="3190875" y="789123"/>
          <a:ext cx="5594117" cy="5390813"/>
        </p:xfrm>
        <a:graphic>
          <a:graphicData uri="http://schemas.openxmlformats.org/drawingml/2006/chart">
            <c:chart xmlns:c="http://schemas.openxmlformats.org/drawingml/2006/chart" xmlns:r="http://schemas.openxmlformats.org/officeDocument/2006/relationships" r:id="rId6"/>
          </a:graphicData>
        </a:graphic>
      </p:graphicFrame>
      <p:sp>
        <p:nvSpPr>
          <p:cNvPr id="12" name="Flowchart: Manual Input 11">
            <a:extLst>
              <a:ext uri="{FF2B5EF4-FFF2-40B4-BE49-F238E27FC236}">
                <a16:creationId xmlns:a16="http://schemas.microsoft.com/office/drawing/2014/main" id="{58600A81-5BF8-A6E7-7606-E0EAC4AFA34F}"/>
              </a:ext>
            </a:extLst>
          </p:cNvPr>
          <p:cNvSpPr/>
          <p:nvPr/>
        </p:nvSpPr>
        <p:spPr>
          <a:xfrm flipH="1" flipV="1">
            <a:off x="2240270" y="945124"/>
            <a:ext cx="2515292" cy="1821751"/>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36"/>
              <a:gd name="connsiteY0" fmla="*/ 3365 h 10000"/>
              <a:gd name="connsiteX1" fmla="*/ 10036 w 10036"/>
              <a:gd name="connsiteY1" fmla="*/ 0 h 10000"/>
              <a:gd name="connsiteX2" fmla="*/ 10036 w 10036"/>
              <a:gd name="connsiteY2" fmla="*/ 10000 h 10000"/>
              <a:gd name="connsiteX3" fmla="*/ 36 w 10036"/>
              <a:gd name="connsiteY3" fmla="*/ 10000 h 10000"/>
              <a:gd name="connsiteX4" fmla="*/ 0 w 10036"/>
              <a:gd name="connsiteY4" fmla="*/ 3365 h 10000"/>
              <a:gd name="connsiteX0" fmla="*/ 0 w 10036"/>
              <a:gd name="connsiteY0" fmla="*/ 3208 h 10000"/>
              <a:gd name="connsiteX1" fmla="*/ 10036 w 10036"/>
              <a:gd name="connsiteY1" fmla="*/ 0 h 10000"/>
              <a:gd name="connsiteX2" fmla="*/ 10036 w 10036"/>
              <a:gd name="connsiteY2" fmla="*/ 10000 h 10000"/>
              <a:gd name="connsiteX3" fmla="*/ 36 w 10036"/>
              <a:gd name="connsiteY3" fmla="*/ 10000 h 10000"/>
              <a:gd name="connsiteX4" fmla="*/ 0 w 10036"/>
              <a:gd name="connsiteY4" fmla="*/ 3208 h 10000"/>
              <a:gd name="connsiteX0" fmla="*/ 0 w 10036"/>
              <a:gd name="connsiteY0" fmla="*/ 3166 h 10000"/>
              <a:gd name="connsiteX1" fmla="*/ 10036 w 10036"/>
              <a:gd name="connsiteY1" fmla="*/ 0 h 10000"/>
              <a:gd name="connsiteX2" fmla="*/ 10036 w 10036"/>
              <a:gd name="connsiteY2" fmla="*/ 10000 h 10000"/>
              <a:gd name="connsiteX3" fmla="*/ 36 w 10036"/>
              <a:gd name="connsiteY3" fmla="*/ 10000 h 10000"/>
              <a:gd name="connsiteX4" fmla="*/ 0 w 10036"/>
              <a:gd name="connsiteY4" fmla="*/ 3166 h 10000"/>
              <a:gd name="connsiteX0" fmla="*/ 0 w 10064"/>
              <a:gd name="connsiteY0" fmla="*/ 3125 h 10000"/>
              <a:gd name="connsiteX1" fmla="*/ 10064 w 10064"/>
              <a:gd name="connsiteY1" fmla="*/ 0 h 10000"/>
              <a:gd name="connsiteX2" fmla="*/ 10064 w 10064"/>
              <a:gd name="connsiteY2" fmla="*/ 10000 h 10000"/>
              <a:gd name="connsiteX3" fmla="*/ 64 w 10064"/>
              <a:gd name="connsiteY3" fmla="*/ 10000 h 10000"/>
              <a:gd name="connsiteX4" fmla="*/ 0 w 10064"/>
              <a:gd name="connsiteY4" fmla="*/ 3125 h 10000"/>
              <a:gd name="connsiteX0" fmla="*/ 0 w 10055"/>
              <a:gd name="connsiteY0" fmla="*/ 3099 h 10000"/>
              <a:gd name="connsiteX1" fmla="*/ 10055 w 10055"/>
              <a:gd name="connsiteY1" fmla="*/ 0 h 10000"/>
              <a:gd name="connsiteX2" fmla="*/ 10055 w 10055"/>
              <a:gd name="connsiteY2" fmla="*/ 10000 h 10000"/>
              <a:gd name="connsiteX3" fmla="*/ 55 w 10055"/>
              <a:gd name="connsiteY3" fmla="*/ 10000 h 10000"/>
              <a:gd name="connsiteX4" fmla="*/ 0 w 10055"/>
              <a:gd name="connsiteY4" fmla="*/ 3099 h 10000"/>
              <a:gd name="connsiteX0" fmla="*/ 0 w 10008"/>
              <a:gd name="connsiteY0" fmla="*/ 3099 h 10000"/>
              <a:gd name="connsiteX1" fmla="*/ 10008 w 10008"/>
              <a:gd name="connsiteY1" fmla="*/ 0 h 10000"/>
              <a:gd name="connsiteX2" fmla="*/ 10008 w 10008"/>
              <a:gd name="connsiteY2" fmla="*/ 10000 h 10000"/>
              <a:gd name="connsiteX3" fmla="*/ 8 w 10008"/>
              <a:gd name="connsiteY3" fmla="*/ 10000 h 10000"/>
              <a:gd name="connsiteX4" fmla="*/ 0 w 10008"/>
              <a:gd name="connsiteY4" fmla="*/ 3099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8" h="10000">
                <a:moveTo>
                  <a:pt x="0" y="3099"/>
                </a:moveTo>
                <a:lnTo>
                  <a:pt x="10008" y="0"/>
                </a:lnTo>
                <a:lnTo>
                  <a:pt x="10008" y="10000"/>
                </a:lnTo>
                <a:lnTo>
                  <a:pt x="8" y="10000"/>
                </a:lnTo>
                <a:cubicBezTo>
                  <a:pt x="-4" y="7788"/>
                  <a:pt x="12" y="5311"/>
                  <a:pt x="0" y="3099"/>
                </a:cubicBezTo>
                <a:close/>
              </a:path>
            </a:pathLst>
          </a:custGeom>
          <a:solidFill>
            <a:srgbClr val="C0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2022800-D8AB-87D8-8610-D66EDCC6F5C9}"/>
              </a:ext>
            </a:extLst>
          </p:cNvPr>
          <p:cNvSpPr txBox="1"/>
          <p:nvPr/>
        </p:nvSpPr>
        <p:spPr>
          <a:xfrm>
            <a:off x="2464192" y="1476574"/>
            <a:ext cx="2089870" cy="307777"/>
          </a:xfrm>
          <a:prstGeom prst="rect">
            <a:avLst/>
          </a:prstGeom>
          <a:noFill/>
        </p:spPr>
        <p:txBody>
          <a:bodyPr wrap="square" rtlCol="0">
            <a:spAutoFit/>
          </a:bodyPr>
          <a:lstStyle/>
          <a:p>
            <a:r>
              <a:rPr lang="en-US" b="1" u="sng">
                <a:solidFill>
                  <a:schemeClr val="tx1"/>
                </a:solidFill>
                <a:effectLst>
                  <a:outerShdw blurRad="38100" dist="38100" dir="2700000" algn="tl">
                    <a:srgbClr val="000000">
                      <a:alpha val="43137"/>
                    </a:srgbClr>
                  </a:outerShdw>
                </a:effectLst>
              </a:rPr>
              <a:t>-31% </a:t>
            </a:r>
            <a:r>
              <a:rPr lang="en-US">
                <a:solidFill>
                  <a:schemeClr val="tx1"/>
                </a:solidFill>
                <a:effectLst>
                  <a:outerShdw blurRad="38100" dist="38100" dir="2700000" algn="tl">
                    <a:srgbClr val="000000">
                      <a:alpha val="43137"/>
                    </a:srgbClr>
                  </a:outerShdw>
                </a:effectLst>
              </a:rPr>
              <a:t>Decline for China</a:t>
            </a:r>
          </a:p>
        </p:txBody>
      </p:sp>
      <p:sp>
        <p:nvSpPr>
          <p:cNvPr id="14" name="Flowchart: Manual Input 11">
            <a:extLst>
              <a:ext uri="{FF2B5EF4-FFF2-40B4-BE49-F238E27FC236}">
                <a16:creationId xmlns:a16="http://schemas.microsoft.com/office/drawing/2014/main" id="{E8934E5C-8F57-2C23-8382-8FC7BD1FFEAB}"/>
              </a:ext>
            </a:extLst>
          </p:cNvPr>
          <p:cNvSpPr/>
          <p:nvPr/>
        </p:nvSpPr>
        <p:spPr>
          <a:xfrm flipH="1" flipV="1">
            <a:off x="2270404" y="2204148"/>
            <a:ext cx="2486428" cy="1134339"/>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36"/>
              <a:gd name="connsiteY0" fmla="*/ 3365 h 10000"/>
              <a:gd name="connsiteX1" fmla="*/ 10036 w 10036"/>
              <a:gd name="connsiteY1" fmla="*/ 0 h 10000"/>
              <a:gd name="connsiteX2" fmla="*/ 10036 w 10036"/>
              <a:gd name="connsiteY2" fmla="*/ 10000 h 10000"/>
              <a:gd name="connsiteX3" fmla="*/ 36 w 10036"/>
              <a:gd name="connsiteY3" fmla="*/ 10000 h 10000"/>
              <a:gd name="connsiteX4" fmla="*/ 0 w 10036"/>
              <a:gd name="connsiteY4" fmla="*/ 3365 h 10000"/>
              <a:gd name="connsiteX0" fmla="*/ 0 w 10036"/>
              <a:gd name="connsiteY0" fmla="*/ 3208 h 10000"/>
              <a:gd name="connsiteX1" fmla="*/ 10036 w 10036"/>
              <a:gd name="connsiteY1" fmla="*/ 0 h 10000"/>
              <a:gd name="connsiteX2" fmla="*/ 10036 w 10036"/>
              <a:gd name="connsiteY2" fmla="*/ 10000 h 10000"/>
              <a:gd name="connsiteX3" fmla="*/ 36 w 10036"/>
              <a:gd name="connsiteY3" fmla="*/ 10000 h 10000"/>
              <a:gd name="connsiteX4" fmla="*/ 0 w 10036"/>
              <a:gd name="connsiteY4" fmla="*/ 3208 h 10000"/>
              <a:gd name="connsiteX0" fmla="*/ 0 w 10036"/>
              <a:gd name="connsiteY0" fmla="*/ 3166 h 10000"/>
              <a:gd name="connsiteX1" fmla="*/ 10036 w 10036"/>
              <a:gd name="connsiteY1" fmla="*/ 0 h 10000"/>
              <a:gd name="connsiteX2" fmla="*/ 10036 w 10036"/>
              <a:gd name="connsiteY2" fmla="*/ 10000 h 10000"/>
              <a:gd name="connsiteX3" fmla="*/ 36 w 10036"/>
              <a:gd name="connsiteY3" fmla="*/ 10000 h 10000"/>
              <a:gd name="connsiteX4" fmla="*/ 0 w 10036"/>
              <a:gd name="connsiteY4" fmla="*/ 3166 h 10000"/>
              <a:gd name="connsiteX0" fmla="*/ 0 w 10064"/>
              <a:gd name="connsiteY0" fmla="*/ 3125 h 10000"/>
              <a:gd name="connsiteX1" fmla="*/ 10064 w 10064"/>
              <a:gd name="connsiteY1" fmla="*/ 0 h 10000"/>
              <a:gd name="connsiteX2" fmla="*/ 10064 w 10064"/>
              <a:gd name="connsiteY2" fmla="*/ 10000 h 10000"/>
              <a:gd name="connsiteX3" fmla="*/ 64 w 10064"/>
              <a:gd name="connsiteY3" fmla="*/ 10000 h 10000"/>
              <a:gd name="connsiteX4" fmla="*/ 0 w 10064"/>
              <a:gd name="connsiteY4" fmla="*/ 3125 h 10000"/>
              <a:gd name="connsiteX0" fmla="*/ 0 w 10064"/>
              <a:gd name="connsiteY0" fmla="*/ 3125 h 18118"/>
              <a:gd name="connsiteX1" fmla="*/ 10064 w 10064"/>
              <a:gd name="connsiteY1" fmla="*/ 0 h 18118"/>
              <a:gd name="connsiteX2" fmla="*/ 10064 w 10064"/>
              <a:gd name="connsiteY2" fmla="*/ 10000 h 18118"/>
              <a:gd name="connsiteX3" fmla="*/ 207 w 10064"/>
              <a:gd name="connsiteY3" fmla="*/ 18118 h 18118"/>
              <a:gd name="connsiteX4" fmla="*/ 0 w 10064"/>
              <a:gd name="connsiteY4" fmla="*/ 3125 h 18118"/>
              <a:gd name="connsiteX0" fmla="*/ 52 w 9859"/>
              <a:gd name="connsiteY0" fmla="*/ 12890 h 18118"/>
              <a:gd name="connsiteX1" fmla="*/ 9859 w 9859"/>
              <a:gd name="connsiteY1" fmla="*/ 0 h 18118"/>
              <a:gd name="connsiteX2" fmla="*/ 9859 w 9859"/>
              <a:gd name="connsiteY2" fmla="*/ 10000 h 18118"/>
              <a:gd name="connsiteX3" fmla="*/ 2 w 9859"/>
              <a:gd name="connsiteY3" fmla="*/ 18118 h 18118"/>
              <a:gd name="connsiteX4" fmla="*/ 52 w 9859"/>
              <a:gd name="connsiteY4" fmla="*/ 12890 h 18118"/>
              <a:gd name="connsiteX0" fmla="*/ 53 w 10000"/>
              <a:gd name="connsiteY0" fmla="*/ 7114 h 10000"/>
              <a:gd name="connsiteX1" fmla="*/ 10000 w 10000"/>
              <a:gd name="connsiteY1" fmla="*/ 0 h 10000"/>
              <a:gd name="connsiteX2" fmla="*/ 9928 w 10000"/>
              <a:gd name="connsiteY2" fmla="*/ 5174 h 10000"/>
              <a:gd name="connsiteX3" fmla="*/ 2 w 10000"/>
              <a:gd name="connsiteY3" fmla="*/ 10000 h 10000"/>
              <a:gd name="connsiteX4" fmla="*/ 53 w 10000"/>
              <a:gd name="connsiteY4" fmla="*/ 7114 h 10000"/>
              <a:gd name="connsiteX0" fmla="*/ 53 w 10000"/>
              <a:gd name="connsiteY0" fmla="*/ 7114 h 10000"/>
              <a:gd name="connsiteX1" fmla="*/ 10000 w 10000"/>
              <a:gd name="connsiteY1" fmla="*/ 0 h 10000"/>
              <a:gd name="connsiteX2" fmla="*/ 9982 w 10000"/>
              <a:gd name="connsiteY2" fmla="*/ 5215 h 10000"/>
              <a:gd name="connsiteX3" fmla="*/ 2 w 10000"/>
              <a:gd name="connsiteY3" fmla="*/ 10000 h 10000"/>
              <a:gd name="connsiteX4" fmla="*/ 53 w 10000"/>
              <a:gd name="connsiteY4" fmla="*/ 7114 h 10000"/>
              <a:gd name="connsiteX0" fmla="*/ 53 w 9987"/>
              <a:gd name="connsiteY0" fmla="*/ 6972 h 9858"/>
              <a:gd name="connsiteX1" fmla="*/ 9964 w 9987"/>
              <a:gd name="connsiteY1" fmla="*/ 0 h 9858"/>
              <a:gd name="connsiteX2" fmla="*/ 9982 w 9987"/>
              <a:gd name="connsiteY2" fmla="*/ 5073 h 9858"/>
              <a:gd name="connsiteX3" fmla="*/ 2 w 9987"/>
              <a:gd name="connsiteY3" fmla="*/ 9858 h 9858"/>
              <a:gd name="connsiteX4" fmla="*/ 53 w 9987"/>
              <a:gd name="connsiteY4" fmla="*/ 6972 h 9858"/>
              <a:gd name="connsiteX0" fmla="*/ 53 w 9992"/>
              <a:gd name="connsiteY0" fmla="*/ 7072 h 10000"/>
              <a:gd name="connsiteX1" fmla="*/ 9977 w 9992"/>
              <a:gd name="connsiteY1" fmla="*/ 0 h 10000"/>
              <a:gd name="connsiteX2" fmla="*/ 9986 w 9992"/>
              <a:gd name="connsiteY2" fmla="*/ 5022 h 10000"/>
              <a:gd name="connsiteX3" fmla="*/ 2 w 9992"/>
              <a:gd name="connsiteY3" fmla="*/ 10000 h 10000"/>
              <a:gd name="connsiteX4" fmla="*/ 53 w 9992"/>
              <a:gd name="connsiteY4" fmla="*/ 7072 h 10000"/>
              <a:gd name="connsiteX0" fmla="*/ 53 w 10000"/>
              <a:gd name="connsiteY0" fmla="*/ 7072 h 10000"/>
              <a:gd name="connsiteX1" fmla="*/ 9985 w 10000"/>
              <a:gd name="connsiteY1" fmla="*/ 0 h 10000"/>
              <a:gd name="connsiteX2" fmla="*/ 9994 w 10000"/>
              <a:gd name="connsiteY2" fmla="*/ 5022 h 10000"/>
              <a:gd name="connsiteX3" fmla="*/ 2 w 10000"/>
              <a:gd name="connsiteY3" fmla="*/ 10000 h 10000"/>
              <a:gd name="connsiteX4" fmla="*/ 53 w 10000"/>
              <a:gd name="connsiteY4" fmla="*/ 7072 h 10000"/>
              <a:gd name="connsiteX0" fmla="*/ 1 w 9948"/>
              <a:gd name="connsiteY0" fmla="*/ 7072 h 9897"/>
              <a:gd name="connsiteX1" fmla="*/ 9933 w 9948"/>
              <a:gd name="connsiteY1" fmla="*/ 0 h 9897"/>
              <a:gd name="connsiteX2" fmla="*/ 9942 w 9948"/>
              <a:gd name="connsiteY2" fmla="*/ 5022 h 9897"/>
              <a:gd name="connsiteX3" fmla="*/ 4 w 9948"/>
              <a:gd name="connsiteY3" fmla="*/ 9897 h 9897"/>
              <a:gd name="connsiteX4" fmla="*/ 1 w 9948"/>
              <a:gd name="connsiteY4" fmla="*/ 7072 h 9897"/>
              <a:gd name="connsiteX0" fmla="*/ 1 w 10000"/>
              <a:gd name="connsiteY0" fmla="*/ 7250 h 10000"/>
              <a:gd name="connsiteX1" fmla="*/ 9985 w 10000"/>
              <a:gd name="connsiteY1" fmla="*/ 0 h 10000"/>
              <a:gd name="connsiteX2" fmla="*/ 9994 w 10000"/>
              <a:gd name="connsiteY2" fmla="*/ 5074 h 10000"/>
              <a:gd name="connsiteX3" fmla="*/ 4 w 10000"/>
              <a:gd name="connsiteY3" fmla="*/ 10000 h 10000"/>
              <a:gd name="connsiteX4" fmla="*/ 1 w 10000"/>
              <a:gd name="connsiteY4" fmla="*/ 7250 h 10000"/>
              <a:gd name="connsiteX0" fmla="*/ 1 w 10000"/>
              <a:gd name="connsiteY0" fmla="*/ 7147 h 10000"/>
              <a:gd name="connsiteX1" fmla="*/ 9985 w 10000"/>
              <a:gd name="connsiteY1" fmla="*/ 0 h 10000"/>
              <a:gd name="connsiteX2" fmla="*/ 9994 w 10000"/>
              <a:gd name="connsiteY2" fmla="*/ 5074 h 10000"/>
              <a:gd name="connsiteX3" fmla="*/ 4 w 10000"/>
              <a:gd name="connsiteY3" fmla="*/ 10000 h 10000"/>
              <a:gd name="connsiteX4" fmla="*/ 1 w 10000"/>
              <a:gd name="connsiteY4" fmla="*/ 7147 h 10000"/>
              <a:gd name="connsiteX0" fmla="*/ 35 w 9998"/>
              <a:gd name="connsiteY0" fmla="*/ 7251 h 10000"/>
              <a:gd name="connsiteX1" fmla="*/ 9983 w 9998"/>
              <a:gd name="connsiteY1" fmla="*/ 0 h 10000"/>
              <a:gd name="connsiteX2" fmla="*/ 9992 w 9998"/>
              <a:gd name="connsiteY2" fmla="*/ 5074 h 10000"/>
              <a:gd name="connsiteX3" fmla="*/ 2 w 9998"/>
              <a:gd name="connsiteY3" fmla="*/ 10000 h 10000"/>
              <a:gd name="connsiteX4" fmla="*/ 35 w 9998"/>
              <a:gd name="connsiteY4" fmla="*/ 7251 h 10000"/>
              <a:gd name="connsiteX0" fmla="*/ 35 w 10830"/>
              <a:gd name="connsiteY0" fmla="*/ 7251 h 10000"/>
              <a:gd name="connsiteX1" fmla="*/ 9985 w 10830"/>
              <a:gd name="connsiteY1" fmla="*/ 0 h 10000"/>
              <a:gd name="connsiteX2" fmla="*/ 10830 w 10830"/>
              <a:gd name="connsiteY2" fmla="*/ 5306 h 10000"/>
              <a:gd name="connsiteX3" fmla="*/ 2 w 10830"/>
              <a:gd name="connsiteY3" fmla="*/ 10000 h 10000"/>
              <a:gd name="connsiteX4" fmla="*/ 35 w 10830"/>
              <a:gd name="connsiteY4" fmla="*/ 7251 h 10000"/>
              <a:gd name="connsiteX0" fmla="*/ 0 w 10795"/>
              <a:gd name="connsiteY0" fmla="*/ 7251 h 11857"/>
              <a:gd name="connsiteX1" fmla="*/ 9950 w 10795"/>
              <a:gd name="connsiteY1" fmla="*/ 0 h 11857"/>
              <a:gd name="connsiteX2" fmla="*/ 10795 w 10795"/>
              <a:gd name="connsiteY2" fmla="*/ 5306 h 11857"/>
              <a:gd name="connsiteX3" fmla="*/ 126 w 10795"/>
              <a:gd name="connsiteY3" fmla="*/ 11857 h 11857"/>
              <a:gd name="connsiteX4" fmla="*/ 0 w 10795"/>
              <a:gd name="connsiteY4" fmla="*/ 7251 h 11857"/>
              <a:gd name="connsiteX0" fmla="*/ 0 w 10795"/>
              <a:gd name="connsiteY0" fmla="*/ 7251 h 11857"/>
              <a:gd name="connsiteX1" fmla="*/ 9950 w 10795"/>
              <a:gd name="connsiteY1" fmla="*/ 0 h 11857"/>
              <a:gd name="connsiteX2" fmla="*/ 10795 w 10795"/>
              <a:gd name="connsiteY2" fmla="*/ 5306 h 11857"/>
              <a:gd name="connsiteX3" fmla="*/ 126 w 10795"/>
              <a:gd name="connsiteY3" fmla="*/ 11857 h 11857"/>
              <a:gd name="connsiteX4" fmla="*/ 0 w 10795"/>
              <a:gd name="connsiteY4" fmla="*/ 7251 h 11857"/>
              <a:gd name="connsiteX0" fmla="*/ 75 w 10671"/>
              <a:gd name="connsiteY0" fmla="*/ 4697 h 11857"/>
              <a:gd name="connsiteX1" fmla="*/ 9826 w 10671"/>
              <a:gd name="connsiteY1" fmla="*/ 0 h 11857"/>
              <a:gd name="connsiteX2" fmla="*/ 10671 w 10671"/>
              <a:gd name="connsiteY2" fmla="*/ 5306 h 11857"/>
              <a:gd name="connsiteX3" fmla="*/ 2 w 10671"/>
              <a:gd name="connsiteY3" fmla="*/ 11857 h 11857"/>
              <a:gd name="connsiteX4" fmla="*/ 75 w 10671"/>
              <a:gd name="connsiteY4" fmla="*/ 4697 h 11857"/>
              <a:gd name="connsiteX0" fmla="*/ 75 w 10781"/>
              <a:gd name="connsiteY0" fmla="*/ 6090 h 13250"/>
              <a:gd name="connsiteX1" fmla="*/ 10781 w 10781"/>
              <a:gd name="connsiteY1" fmla="*/ 0 h 13250"/>
              <a:gd name="connsiteX2" fmla="*/ 10671 w 10781"/>
              <a:gd name="connsiteY2" fmla="*/ 6699 h 13250"/>
              <a:gd name="connsiteX3" fmla="*/ 2 w 10781"/>
              <a:gd name="connsiteY3" fmla="*/ 13250 h 13250"/>
              <a:gd name="connsiteX4" fmla="*/ 75 w 10781"/>
              <a:gd name="connsiteY4" fmla="*/ 6090 h 13250"/>
              <a:gd name="connsiteX0" fmla="*/ 75 w 10781"/>
              <a:gd name="connsiteY0" fmla="*/ 6090 h 13250"/>
              <a:gd name="connsiteX1" fmla="*/ 10781 w 10781"/>
              <a:gd name="connsiteY1" fmla="*/ 0 h 13250"/>
              <a:gd name="connsiteX2" fmla="*/ 10671 w 10781"/>
              <a:gd name="connsiteY2" fmla="*/ 6699 h 13250"/>
              <a:gd name="connsiteX3" fmla="*/ 2 w 10781"/>
              <a:gd name="connsiteY3" fmla="*/ 13250 h 13250"/>
              <a:gd name="connsiteX4" fmla="*/ 75 w 10781"/>
              <a:gd name="connsiteY4" fmla="*/ 6090 h 13250"/>
              <a:gd name="connsiteX0" fmla="*/ 75 w 10781"/>
              <a:gd name="connsiteY0" fmla="*/ 6090 h 13250"/>
              <a:gd name="connsiteX1" fmla="*/ 10781 w 10781"/>
              <a:gd name="connsiteY1" fmla="*/ 0 h 13250"/>
              <a:gd name="connsiteX2" fmla="*/ 10631 w 10781"/>
              <a:gd name="connsiteY2" fmla="*/ 7628 h 13250"/>
              <a:gd name="connsiteX3" fmla="*/ 2 w 10781"/>
              <a:gd name="connsiteY3" fmla="*/ 13250 h 13250"/>
              <a:gd name="connsiteX4" fmla="*/ 75 w 10781"/>
              <a:gd name="connsiteY4" fmla="*/ 6090 h 13250"/>
              <a:gd name="connsiteX0" fmla="*/ 113 w 10819"/>
              <a:gd name="connsiteY0" fmla="*/ 6090 h 14179"/>
              <a:gd name="connsiteX1" fmla="*/ 10819 w 10819"/>
              <a:gd name="connsiteY1" fmla="*/ 0 h 14179"/>
              <a:gd name="connsiteX2" fmla="*/ 10669 w 10819"/>
              <a:gd name="connsiteY2" fmla="*/ 7628 h 14179"/>
              <a:gd name="connsiteX3" fmla="*/ 0 w 10819"/>
              <a:gd name="connsiteY3" fmla="*/ 14179 h 14179"/>
              <a:gd name="connsiteX4" fmla="*/ 113 w 10819"/>
              <a:gd name="connsiteY4" fmla="*/ 6090 h 14179"/>
              <a:gd name="connsiteX0" fmla="*/ 113 w 10840"/>
              <a:gd name="connsiteY0" fmla="*/ 6090 h 14179"/>
              <a:gd name="connsiteX1" fmla="*/ 10819 w 10840"/>
              <a:gd name="connsiteY1" fmla="*/ 0 h 14179"/>
              <a:gd name="connsiteX2" fmla="*/ 10835 w 10840"/>
              <a:gd name="connsiteY2" fmla="*/ 7253 h 14179"/>
              <a:gd name="connsiteX3" fmla="*/ 0 w 10840"/>
              <a:gd name="connsiteY3" fmla="*/ 14179 h 14179"/>
              <a:gd name="connsiteX4" fmla="*/ 113 w 10840"/>
              <a:gd name="connsiteY4" fmla="*/ 6090 h 14179"/>
              <a:gd name="connsiteX0" fmla="*/ 113 w 10835"/>
              <a:gd name="connsiteY0" fmla="*/ 6090 h 14179"/>
              <a:gd name="connsiteX1" fmla="*/ 10819 w 10835"/>
              <a:gd name="connsiteY1" fmla="*/ 0 h 14179"/>
              <a:gd name="connsiteX2" fmla="*/ 10835 w 10835"/>
              <a:gd name="connsiteY2" fmla="*/ 7253 h 14179"/>
              <a:gd name="connsiteX3" fmla="*/ 0 w 10835"/>
              <a:gd name="connsiteY3" fmla="*/ 14179 h 14179"/>
              <a:gd name="connsiteX4" fmla="*/ 113 w 10835"/>
              <a:gd name="connsiteY4" fmla="*/ 6090 h 14179"/>
              <a:gd name="connsiteX0" fmla="*/ 113 w 10850"/>
              <a:gd name="connsiteY0" fmla="*/ 5802 h 13891"/>
              <a:gd name="connsiteX1" fmla="*/ 10850 w 10850"/>
              <a:gd name="connsiteY1" fmla="*/ 0 h 13891"/>
              <a:gd name="connsiteX2" fmla="*/ 10835 w 10850"/>
              <a:gd name="connsiteY2" fmla="*/ 6965 h 13891"/>
              <a:gd name="connsiteX3" fmla="*/ 0 w 10850"/>
              <a:gd name="connsiteY3" fmla="*/ 13891 h 13891"/>
              <a:gd name="connsiteX4" fmla="*/ 113 w 10850"/>
              <a:gd name="connsiteY4" fmla="*/ 5802 h 13891"/>
              <a:gd name="connsiteX0" fmla="*/ 113 w 10854"/>
              <a:gd name="connsiteY0" fmla="*/ 5802 h 13891"/>
              <a:gd name="connsiteX1" fmla="*/ 10850 w 10854"/>
              <a:gd name="connsiteY1" fmla="*/ 0 h 13891"/>
              <a:gd name="connsiteX2" fmla="*/ 10835 w 10854"/>
              <a:gd name="connsiteY2" fmla="*/ 6965 h 13891"/>
              <a:gd name="connsiteX3" fmla="*/ 0 w 10854"/>
              <a:gd name="connsiteY3" fmla="*/ 13891 h 13891"/>
              <a:gd name="connsiteX4" fmla="*/ 113 w 10854"/>
              <a:gd name="connsiteY4" fmla="*/ 5802 h 13891"/>
              <a:gd name="connsiteX0" fmla="*/ 52 w 10855"/>
              <a:gd name="connsiteY0" fmla="*/ 6004 h 13891"/>
              <a:gd name="connsiteX1" fmla="*/ 10851 w 10855"/>
              <a:gd name="connsiteY1" fmla="*/ 0 h 13891"/>
              <a:gd name="connsiteX2" fmla="*/ 10836 w 10855"/>
              <a:gd name="connsiteY2" fmla="*/ 6965 h 13891"/>
              <a:gd name="connsiteX3" fmla="*/ 1 w 10855"/>
              <a:gd name="connsiteY3" fmla="*/ 13891 h 13891"/>
              <a:gd name="connsiteX4" fmla="*/ 52 w 10855"/>
              <a:gd name="connsiteY4" fmla="*/ 6004 h 13891"/>
              <a:gd name="connsiteX0" fmla="*/ 55 w 10858"/>
              <a:gd name="connsiteY0" fmla="*/ 6004 h 13891"/>
              <a:gd name="connsiteX1" fmla="*/ 10854 w 10858"/>
              <a:gd name="connsiteY1" fmla="*/ 0 h 13891"/>
              <a:gd name="connsiteX2" fmla="*/ 10839 w 10858"/>
              <a:gd name="connsiteY2" fmla="*/ 6965 h 13891"/>
              <a:gd name="connsiteX3" fmla="*/ 4 w 10858"/>
              <a:gd name="connsiteY3" fmla="*/ 13891 h 13891"/>
              <a:gd name="connsiteX4" fmla="*/ 55 w 10858"/>
              <a:gd name="connsiteY4" fmla="*/ 6004 h 13891"/>
              <a:gd name="connsiteX0" fmla="*/ 29 w 10832"/>
              <a:gd name="connsiteY0" fmla="*/ 6004 h 13805"/>
              <a:gd name="connsiteX1" fmla="*/ 10828 w 10832"/>
              <a:gd name="connsiteY1" fmla="*/ 0 h 13805"/>
              <a:gd name="connsiteX2" fmla="*/ 10813 w 10832"/>
              <a:gd name="connsiteY2" fmla="*/ 6965 h 13805"/>
              <a:gd name="connsiteX3" fmla="*/ 19 w 10832"/>
              <a:gd name="connsiteY3" fmla="*/ 13805 h 13805"/>
              <a:gd name="connsiteX4" fmla="*/ 29 w 10832"/>
              <a:gd name="connsiteY4" fmla="*/ 6004 h 13805"/>
              <a:gd name="connsiteX0" fmla="*/ 29 w 10831"/>
              <a:gd name="connsiteY0" fmla="*/ 6004 h 13805"/>
              <a:gd name="connsiteX1" fmla="*/ 10828 w 10831"/>
              <a:gd name="connsiteY1" fmla="*/ 0 h 13805"/>
              <a:gd name="connsiteX2" fmla="*/ 10803 w 10831"/>
              <a:gd name="connsiteY2" fmla="*/ 7109 h 13805"/>
              <a:gd name="connsiteX3" fmla="*/ 19 w 10831"/>
              <a:gd name="connsiteY3" fmla="*/ 13805 h 13805"/>
              <a:gd name="connsiteX4" fmla="*/ 29 w 10831"/>
              <a:gd name="connsiteY4" fmla="*/ 6004 h 13805"/>
              <a:gd name="connsiteX0" fmla="*/ 29 w 10831"/>
              <a:gd name="connsiteY0" fmla="*/ 6004 h 13805"/>
              <a:gd name="connsiteX1" fmla="*/ 10828 w 10831"/>
              <a:gd name="connsiteY1" fmla="*/ 0 h 13805"/>
              <a:gd name="connsiteX2" fmla="*/ 10803 w 10831"/>
              <a:gd name="connsiteY2" fmla="*/ 7109 h 13805"/>
              <a:gd name="connsiteX3" fmla="*/ 19 w 10831"/>
              <a:gd name="connsiteY3" fmla="*/ 13805 h 13805"/>
              <a:gd name="connsiteX4" fmla="*/ 29 w 10831"/>
              <a:gd name="connsiteY4" fmla="*/ 6004 h 13805"/>
              <a:gd name="connsiteX0" fmla="*/ 29 w 10831"/>
              <a:gd name="connsiteY0" fmla="*/ 6004 h 13805"/>
              <a:gd name="connsiteX1" fmla="*/ 10828 w 10831"/>
              <a:gd name="connsiteY1" fmla="*/ 0 h 13805"/>
              <a:gd name="connsiteX2" fmla="*/ 10803 w 10831"/>
              <a:gd name="connsiteY2" fmla="*/ 7109 h 13805"/>
              <a:gd name="connsiteX3" fmla="*/ 19 w 10831"/>
              <a:gd name="connsiteY3" fmla="*/ 13805 h 13805"/>
              <a:gd name="connsiteX4" fmla="*/ 29 w 10831"/>
              <a:gd name="connsiteY4" fmla="*/ 6004 h 13805"/>
              <a:gd name="connsiteX0" fmla="*/ 29 w 10831"/>
              <a:gd name="connsiteY0" fmla="*/ 6004 h 13805"/>
              <a:gd name="connsiteX1" fmla="*/ 10828 w 10831"/>
              <a:gd name="connsiteY1" fmla="*/ 0 h 13805"/>
              <a:gd name="connsiteX2" fmla="*/ 10803 w 10831"/>
              <a:gd name="connsiteY2" fmla="*/ 7109 h 13805"/>
              <a:gd name="connsiteX3" fmla="*/ 19 w 10831"/>
              <a:gd name="connsiteY3" fmla="*/ 13805 h 13805"/>
              <a:gd name="connsiteX4" fmla="*/ 29 w 10831"/>
              <a:gd name="connsiteY4" fmla="*/ 6004 h 13805"/>
              <a:gd name="connsiteX0" fmla="*/ 29 w 10828"/>
              <a:gd name="connsiteY0" fmla="*/ 6004 h 13805"/>
              <a:gd name="connsiteX1" fmla="*/ 10828 w 10828"/>
              <a:gd name="connsiteY1" fmla="*/ 0 h 13805"/>
              <a:gd name="connsiteX2" fmla="*/ 10803 w 10828"/>
              <a:gd name="connsiteY2" fmla="*/ 7109 h 13805"/>
              <a:gd name="connsiteX3" fmla="*/ 19 w 10828"/>
              <a:gd name="connsiteY3" fmla="*/ 13805 h 13805"/>
              <a:gd name="connsiteX4" fmla="*/ 29 w 10828"/>
              <a:gd name="connsiteY4" fmla="*/ 6004 h 13805"/>
              <a:gd name="connsiteX0" fmla="*/ 29 w 10828"/>
              <a:gd name="connsiteY0" fmla="*/ 6004 h 13805"/>
              <a:gd name="connsiteX1" fmla="*/ 10828 w 10828"/>
              <a:gd name="connsiteY1" fmla="*/ 0 h 13805"/>
              <a:gd name="connsiteX2" fmla="*/ 10803 w 10828"/>
              <a:gd name="connsiteY2" fmla="*/ 7109 h 13805"/>
              <a:gd name="connsiteX3" fmla="*/ 19 w 10828"/>
              <a:gd name="connsiteY3" fmla="*/ 13805 h 13805"/>
              <a:gd name="connsiteX4" fmla="*/ 29 w 10828"/>
              <a:gd name="connsiteY4" fmla="*/ 6004 h 13805"/>
              <a:gd name="connsiteX0" fmla="*/ 29 w 10803"/>
              <a:gd name="connsiteY0" fmla="*/ 5946 h 13747"/>
              <a:gd name="connsiteX1" fmla="*/ 10797 w 10803"/>
              <a:gd name="connsiteY1" fmla="*/ 0 h 13747"/>
              <a:gd name="connsiteX2" fmla="*/ 10803 w 10803"/>
              <a:gd name="connsiteY2" fmla="*/ 7051 h 13747"/>
              <a:gd name="connsiteX3" fmla="*/ 19 w 10803"/>
              <a:gd name="connsiteY3" fmla="*/ 13747 h 13747"/>
              <a:gd name="connsiteX4" fmla="*/ 29 w 10803"/>
              <a:gd name="connsiteY4" fmla="*/ 5946 h 137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3" h="13747">
                <a:moveTo>
                  <a:pt x="29" y="5946"/>
                </a:moveTo>
                <a:cubicBezTo>
                  <a:pt x="3650" y="4003"/>
                  <a:pt x="-23" y="6011"/>
                  <a:pt x="10797" y="0"/>
                </a:cubicBezTo>
                <a:cubicBezTo>
                  <a:pt x="10793" y="1768"/>
                  <a:pt x="10796" y="5283"/>
                  <a:pt x="10803" y="7051"/>
                </a:cubicBezTo>
                <a:cubicBezTo>
                  <a:pt x="7472" y="9126"/>
                  <a:pt x="10476" y="7113"/>
                  <a:pt x="19" y="13747"/>
                </a:cubicBezTo>
                <a:cubicBezTo>
                  <a:pt x="7" y="12495"/>
                  <a:pt x="-21" y="7197"/>
                  <a:pt x="29" y="5946"/>
                </a:cubicBezTo>
                <a:close/>
              </a:path>
            </a:pathLst>
          </a:custGeom>
          <a:solidFill>
            <a:schemeClr val="accent4">
              <a:lumMod val="60000"/>
              <a:lumOff val="40000"/>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99809AE-5EC5-3BAD-12B6-30DFBD8F58C8}"/>
              </a:ext>
            </a:extLst>
          </p:cNvPr>
          <p:cNvSpPr txBox="1"/>
          <p:nvPr/>
        </p:nvSpPr>
        <p:spPr>
          <a:xfrm rot="20817310">
            <a:off x="2560065" y="2588984"/>
            <a:ext cx="2089870" cy="307777"/>
          </a:xfrm>
          <a:prstGeom prst="rect">
            <a:avLst/>
          </a:prstGeom>
          <a:noFill/>
        </p:spPr>
        <p:txBody>
          <a:bodyPr wrap="square" rtlCol="0">
            <a:spAutoFit/>
          </a:bodyPr>
          <a:lstStyle/>
          <a:p>
            <a:r>
              <a:rPr lang="en-US">
                <a:solidFill>
                  <a:schemeClr val="tx1"/>
                </a:solidFill>
                <a:effectLst>
                  <a:outerShdw blurRad="38100" dist="38100" dir="2700000" algn="tl">
                    <a:srgbClr val="000000">
                      <a:alpha val="43137"/>
                    </a:srgbClr>
                  </a:outerShdw>
                </a:effectLst>
              </a:rPr>
              <a:t>+11% for Vietnam</a:t>
            </a:r>
          </a:p>
        </p:txBody>
      </p:sp>
      <p:sp>
        <p:nvSpPr>
          <p:cNvPr id="28" name="TextBox 27">
            <a:extLst>
              <a:ext uri="{FF2B5EF4-FFF2-40B4-BE49-F238E27FC236}">
                <a16:creationId xmlns:a16="http://schemas.microsoft.com/office/drawing/2014/main" id="{AEEB9873-72DE-5DE5-9F08-B351A5E1B686}"/>
              </a:ext>
            </a:extLst>
          </p:cNvPr>
          <p:cNvSpPr txBox="1"/>
          <p:nvPr/>
        </p:nvSpPr>
        <p:spPr>
          <a:xfrm rot="21229503">
            <a:off x="2641775" y="3678234"/>
            <a:ext cx="2089870" cy="307777"/>
          </a:xfrm>
          <a:prstGeom prst="rect">
            <a:avLst/>
          </a:prstGeom>
          <a:noFill/>
        </p:spPr>
        <p:txBody>
          <a:bodyPr wrap="square" rtlCol="0">
            <a:spAutoFit/>
          </a:bodyPr>
          <a:lstStyle/>
          <a:p>
            <a:r>
              <a:rPr lang="en-US">
                <a:solidFill>
                  <a:schemeClr val="tx1"/>
                </a:solidFill>
                <a:effectLst>
                  <a:outerShdw blurRad="38100" dist="38100" dir="2700000" algn="tl">
                    <a:srgbClr val="000000">
                      <a:alpha val="43137"/>
                    </a:srgbClr>
                  </a:outerShdw>
                </a:effectLst>
              </a:rPr>
              <a:t>+30% for CAFTA-DR</a:t>
            </a:r>
          </a:p>
        </p:txBody>
      </p:sp>
      <p:sp>
        <p:nvSpPr>
          <p:cNvPr id="4" name="Flowchart: Manual Input 11">
            <a:extLst>
              <a:ext uri="{FF2B5EF4-FFF2-40B4-BE49-F238E27FC236}">
                <a16:creationId xmlns:a16="http://schemas.microsoft.com/office/drawing/2014/main" id="{EE08812A-F56D-6878-9948-9A481F346B89}"/>
              </a:ext>
            </a:extLst>
          </p:cNvPr>
          <p:cNvSpPr/>
          <p:nvPr/>
        </p:nvSpPr>
        <p:spPr>
          <a:xfrm flipH="1" flipV="1">
            <a:off x="2264872" y="2845125"/>
            <a:ext cx="2502407" cy="79771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36"/>
              <a:gd name="connsiteY0" fmla="*/ 3365 h 10000"/>
              <a:gd name="connsiteX1" fmla="*/ 10036 w 10036"/>
              <a:gd name="connsiteY1" fmla="*/ 0 h 10000"/>
              <a:gd name="connsiteX2" fmla="*/ 10036 w 10036"/>
              <a:gd name="connsiteY2" fmla="*/ 10000 h 10000"/>
              <a:gd name="connsiteX3" fmla="*/ 36 w 10036"/>
              <a:gd name="connsiteY3" fmla="*/ 10000 h 10000"/>
              <a:gd name="connsiteX4" fmla="*/ 0 w 10036"/>
              <a:gd name="connsiteY4" fmla="*/ 3365 h 10000"/>
              <a:gd name="connsiteX0" fmla="*/ 0 w 10036"/>
              <a:gd name="connsiteY0" fmla="*/ 3208 h 10000"/>
              <a:gd name="connsiteX1" fmla="*/ 10036 w 10036"/>
              <a:gd name="connsiteY1" fmla="*/ 0 h 10000"/>
              <a:gd name="connsiteX2" fmla="*/ 10036 w 10036"/>
              <a:gd name="connsiteY2" fmla="*/ 10000 h 10000"/>
              <a:gd name="connsiteX3" fmla="*/ 36 w 10036"/>
              <a:gd name="connsiteY3" fmla="*/ 10000 h 10000"/>
              <a:gd name="connsiteX4" fmla="*/ 0 w 10036"/>
              <a:gd name="connsiteY4" fmla="*/ 3208 h 10000"/>
              <a:gd name="connsiteX0" fmla="*/ 0 w 10036"/>
              <a:gd name="connsiteY0" fmla="*/ 3166 h 10000"/>
              <a:gd name="connsiteX1" fmla="*/ 10036 w 10036"/>
              <a:gd name="connsiteY1" fmla="*/ 0 h 10000"/>
              <a:gd name="connsiteX2" fmla="*/ 10036 w 10036"/>
              <a:gd name="connsiteY2" fmla="*/ 10000 h 10000"/>
              <a:gd name="connsiteX3" fmla="*/ 36 w 10036"/>
              <a:gd name="connsiteY3" fmla="*/ 10000 h 10000"/>
              <a:gd name="connsiteX4" fmla="*/ 0 w 10036"/>
              <a:gd name="connsiteY4" fmla="*/ 3166 h 10000"/>
              <a:gd name="connsiteX0" fmla="*/ 0 w 10064"/>
              <a:gd name="connsiteY0" fmla="*/ 3125 h 10000"/>
              <a:gd name="connsiteX1" fmla="*/ 10064 w 10064"/>
              <a:gd name="connsiteY1" fmla="*/ 0 h 10000"/>
              <a:gd name="connsiteX2" fmla="*/ 10064 w 10064"/>
              <a:gd name="connsiteY2" fmla="*/ 10000 h 10000"/>
              <a:gd name="connsiteX3" fmla="*/ 64 w 10064"/>
              <a:gd name="connsiteY3" fmla="*/ 10000 h 10000"/>
              <a:gd name="connsiteX4" fmla="*/ 0 w 10064"/>
              <a:gd name="connsiteY4" fmla="*/ 3125 h 10000"/>
              <a:gd name="connsiteX0" fmla="*/ 0 w 10064"/>
              <a:gd name="connsiteY0" fmla="*/ 3125 h 18118"/>
              <a:gd name="connsiteX1" fmla="*/ 10064 w 10064"/>
              <a:gd name="connsiteY1" fmla="*/ 0 h 18118"/>
              <a:gd name="connsiteX2" fmla="*/ 10064 w 10064"/>
              <a:gd name="connsiteY2" fmla="*/ 10000 h 18118"/>
              <a:gd name="connsiteX3" fmla="*/ 207 w 10064"/>
              <a:gd name="connsiteY3" fmla="*/ 18118 h 18118"/>
              <a:gd name="connsiteX4" fmla="*/ 0 w 10064"/>
              <a:gd name="connsiteY4" fmla="*/ 3125 h 18118"/>
              <a:gd name="connsiteX0" fmla="*/ 52 w 9859"/>
              <a:gd name="connsiteY0" fmla="*/ 12890 h 18118"/>
              <a:gd name="connsiteX1" fmla="*/ 9859 w 9859"/>
              <a:gd name="connsiteY1" fmla="*/ 0 h 18118"/>
              <a:gd name="connsiteX2" fmla="*/ 9859 w 9859"/>
              <a:gd name="connsiteY2" fmla="*/ 10000 h 18118"/>
              <a:gd name="connsiteX3" fmla="*/ 2 w 9859"/>
              <a:gd name="connsiteY3" fmla="*/ 18118 h 18118"/>
              <a:gd name="connsiteX4" fmla="*/ 52 w 9859"/>
              <a:gd name="connsiteY4" fmla="*/ 12890 h 18118"/>
              <a:gd name="connsiteX0" fmla="*/ 53 w 10000"/>
              <a:gd name="connsiteY0" fmla="*/ 7114 h 10000"/>
              <a:gd name="connsiteX1" fmla="*/ 10000 w 10000"/>
              <a:gd name="connsiteY1" fmla="*/ 0 h 10000"/>
              <a:gd name="connsiteX2" fmla="*/ 9928 w 10000"/>
              <a:gd name="connsiteY2" fmla="*/ 5174 h 10000"/>
              <a:gd name="connsiteX3" fmla="*/ 2 w 10000"/>
              <a:gd name="connsiteY3" fmla="*/ 10000 h 10000"/>
              <a:gd name="connsiteX4" fmla="*/ 53 w 10000"/>
              <a:gd name="connsiteY4" fmla="*/ 7114 h 10000"/>
              <a:gd name="connsiteX0" fmla="*/ 53 w 10000"/>
              <a:gd name="connsiteY0" fmla="*/ 7114 h 10000"/>
              <a:gd name="connsiteX1" fmla="*/ 10000 w 10000"/>
              <a:gd name="connsiteY1" fmla="*/ 0 h 10000"/>
              <a:gd name="connsiteX2" fmla="*/ 9982 w 10000"/>
              <a:gd name="connsiteY2" fmla="*/ 5215 h 10000"/>
              <a:gd name="connsiteX3" fmla="*/ 2 w 10000"/>
              <a:gd name="connsiteY3" fmla="*/ 10000 h 10000"/>
              <a:gd name="connsiteX4" fmla="*/ 53 w 10000"/>
              <a:gd name="connsiteY4" fmla="*/ 7114 h 10000"/>
              <a:gd name="connsiteX0" fmla="*/ 53 w 9987"/>
              <a:gd name="connsiteY0" fmla="*/ 6972 h 9858"/>
              <a:gd name="connsiteX1" fmla="*/ 9964 w 9987"/>
              <a:gd name="connsiteY1" fmla="*/ 0 h 9858"/>
              <a:gd name="connsiteX2" fmla="*/ 9982 w 9987"/>
              <a:gd name="connsiteY2" fmla="*/ 5073 h 9858"/>
              <a:gd name="connsiteX3" fmla="*/ 2 w 9987"/>
              <a:gd name="connsiteY3" fmla="*/ 9858 h 9858"/>
              <a:gd name="connsiteX4" fmla="*/ 53 w 9987"/>
              <a:gd name="connsiteY4" fmla="*/ 6972 h 9858"/>
              <a:gd name="connsiteX0" fmla="*/ 53 w 9992"/>
              <a:gd name="connsiteY0" fmla="*/ 7072 h 10000"/>
              <a:gd name="connsiteX1" fmla="*/ 9977 w 9992"/>
              <a:gd name="connsiteY1" fmla="*/ 0 h 10000"/>
              <a:gd name="connsiteX2" fmla="*/ 9986 w 9992"/>
              <a:gd name="connsiteY2" fmla="*/ 5022 h 10000"/>
              <a:gd name="connsiteX3" fmla="*/ 2 w 9992"/>
              <a:gd name="connsiteY3" fmla="*/ 10000 h 10000"/>
              <a:gd name="connsiteX4" fmla="*/ 53 w 9992"/>
              <a:gd name="connsiteY4" fmla="*/ 7072 h 10000"/>
              <a:gd name="connsiteX0" fmla="*/ 53 w 10000"/>
              <a:gd name="connsiteY0" fmla="*/ 7072 h 10000"/>
              <a:gd name="connsiteX1" fmla="*/ 9985 w 10000"/>
              <a:gd name="connsiteY1" fmla="*/ 0 h 10000"/>
              <a:gd name="connsiteX2" fmla="*/ 9994 w 10000"/>
              <a:gd name="connsiteY2" fmla="*/ 5022 h 10000"/>
              <a:gd name="connsiteX3" fmla="*/ 2 w 10000"/>
              <a:gd name="connsiteY3" fmla="*/ 10000 h 10000"/>
              <a:gd name="connsiteX4" fmla="*/ 53 w 10000"/>
              <a:gd name="connsiteY4" fmla="*/ 7072 h 10000"/>
              <a:gd name="connsiteX0" fmla="*/ 1 w 9948"/>
              <a:gd name="connsiteY0" fmla="*/ 7072 h 9897"/>
              <a:gd name="connsiteX1" fmla="*/ 9933 w 9948"/>
              <a:gd name="connsiteY1" fmla="*/ 0 h 9897"/>
              <a:gd name="connsiteX2" fmla="*/ 9942 w 9948"/>
              <a:gd name="connsiteY2" fmla="*/ 5022 h 9897"/>
              <a:gd name="connsiteX3" fmla="*/ 4 w 9948"/>
              <a:gd name="connsiteY3" fmla="*/ 9897 h 9897"/>
              <a:gd name="connsiteX4" fmla="*/ 1 w 9948"/>
              <a:gd name="connsiteY4" fmla="*/ 7072 h 9897"/>
              <a:gd name="connsiteX0" fmla="*/ 1 w 10000"/>
              <a:gd name="connsiteY0" fmla="*/ 7250 h 10000"/>
              <a:gd name="connsiteX1" fmla="*/ 9985 w 10000"/>
              <a:gd name="connsiteY1" fmla="*/ 0 h 10000"/>
              <a:gd name="connsiteX2" fmla="*/ 9994 w 10000"/>
              <a:gd name="connsiteY2" fmla="*/ 5074 h 10000"/>
              <a:gd name="connsiteX3" fmla="*/ 4 w 10000"/>
              <a:gd name="connsiteY3" fmla="*/ 10000 h 10000"/>
              <a:gd name="connsiteX4" fmla="*/ 1 w 10000"/>
              <a:gd name="connsiteY4" fmla="*/ 7250 h 10000"/>
              <a:gd name="connsiteX0" fmla="*/ 1 w 10000"/>
              <a:gd name="connsiteY0" fmla="*/ 7147 h 10000"/>
              <a:gd name="connsiteX1" fmla="*/ 9985 w 10000"/>
              <a:gd name="connsiteY1" fmla="*/ 0 h 10000"/>
              <a:gd name="connsiteX2" fmla="*/ 9994 w 10000"/>
              <a:gd name="connsiteY2" fmla="*/ 5074 h 10000"/>
              <a:gd name="connsiteX3" fmla="*/ 4 w 10000"/>
              <a:gd name="connsiteY3" fmla="*/ 10000 h 10000"/>
              <a:gd name="connsiteX4" fmla="*/ 1 w 10000"/>
              <a:gd name="connsiteY4" fmla="*/ 7147 h 10000"/>
              <a:gd name="connsiteX0" fmla="*/ 35 w 9998"/>
              <a:gd name="connsiteY0" fmla="*/ 7251 h 10000"/>
              <a:gd name="connsiteX1" fmla="*/ 9983 w 9998"/>
              <a:gd name="connsiteY1" fmla="*/ 0 h 10000"/>
              <a:gd name="connsiteX2" fmla="*/ 9992 w 9998"/>
              <a:gd name="connsiteY2" fmla="*/ 5074 h 10000"/>
              <a:gd name="connsiteX3" fmla="*/ 2 w 9998"/>
              <a:gd name="connsiteY3" fmla="*/ 10000 h 10000"/>
              <a:gd name="connsiteX4" fmla="*/ 35 w 9998"/>
              <a:gd name="connsiteY4" fmla="*/ 7251 h 10000"/>
              <a:gd name="connsiteX0" fmla="*/ 35 w 10830"/>
              <a:gd name="connsiteY0" fmla="*/ 7251 h 10000"/>
              <a:gd name="connsiteX1" fmla="*/ 9985 w 10830"/>
              <a:gd name="connsiteY1" fmla="*/ 0 h 10000"/>
              <a:gd name="connsiteX2" fmla="*/ 10830 w 10830"/>
              <a:gd name="connsiteY2" fmla="*/ 5306 h 10000"/>
              <a:gd name="connsiteX3" fmla="*/ 2 w 10830"/>
              <a:gd name="connsiteY3" fmla="*/ 10000 h 10000"/>
              <a:gd name="connsiteX4" fmla="*/ 35 w 10830"/>
              <a:gd name="connsiteY4" fmla="*/ 7251 h 10000"/>
              <a:gd name="connsiteX0" fmla="*/ 0 w 10795"/>
              <a:gd name="connsiteY0" fmla="*/ 7251 h 11857"/>
              <a:gd name="connsiteX1" fmla="*/ 9950 w 10795"/>
              <a:gd name="connsiteY1" fmla="*/ 0 h 11857"/>
              <a:gd name="connsiteX2" fmla="*/ 10795 w 10795"/>
              <a:gd name="connsiteY2" fmla="*/ 5306 h 11857"/>
              <a:gd name="connsiteX3" fmla="*/ 126 w 10795"/>
              <a:gd name="connsiteY3" fmla="*/ 11857 h 11857"/>
              <a:gd name="connsiteX4" fmla="*/ 0 w 10795"/>
              <a:gd name="connsiteY4" fmla="*/ 7251 h 11857"/>
              <a:gd name="connsiteX0" fmla="*/ 0 w 10795"/>
              <a:gd name="connsiteY0" fmla="*/ 7251 h 11857"/>
              <a:gd name="connsiteX1" fmla="*/ 9950 w 10795"/>
              <a:gd name="connsiteY1" fmla="*/ 0 h 11857"/>
              <a:gd name="connsiteX2" fmla="*/ 10795 w 10795"/>
              <a:gd name="connsiteY2" fmla="*/ 5306 h 11857"/>
              <a:gd name="connsiteX3" fmla="*/ 126 w 10795"/>
              <a:gd name="connsiteY3" fmla="*/ 11857 h 11857"/>
              <a:gd name="connsiteX4" fmla="*/ 0 w 10795"/>
              <a:gd name="connsiteY4" fmla="*/ 7251 h 11857"/>
              <a:gd name="connsiteX0" fmla="*/ 75 w 10671"/>
              <a:gd name="connsiteY0" fmla="*/ 4697 h 11857"/>
              <a:gd name="connsiteX1" fmla="*/ 9826 w 10671"/>
              <a:gd name="connsiteY1" fmla="*/ 0 h 11857"/>
              <a:gd name="connsiteX2" fmla="*/ 10671 w 10671"/>
              <a:gd name="connsiteY2" fmla="*/ 5306 h 11857"/>
              <a:gd name="connsiteX3" fmla="*/ 2 w 10671"/>
              <a:gd name="connsiteY3" fmla="*/ 11857 h 11857"/>
              <a:gd name="connsiteX4" fmla="*/ 75 w 10671"/>
              <a:gd name="connsiteY4" fmla="*/ 4697 h 11857"/>
              <a:gd name="connsiteX0" fmla="*/ 75 w 10781"/>
              <a:gd name="connsiteY0" fmla="*/ 6090 h 13250"/>
              <a:gd name="connsiteX1" fmla="*/ 10781 w 10781"/>
              <a:gd name="connsiteY1" fmla="*/ 0 h 13250"/>
              <a:gd name="connsiteX2" fmla="*/ 10671 w 10781"/>
              <a:gd name="connsiteY2" fmla="*/ 6699 h 13250"/>
              <a:gd name="connsiteX3" fmla="*/ 2 w 10781"/>
              <a:gd name="connsiteY3" fmla="*/ 13250 h 13250"/>
              <a:gd name="connsiteX4" fmla="*/ 75 w 10781"/>
              <a:gd name="connsiteY4" fmla="*/ 6090 h 13250"/>
              <a:gd name="connsiteX0" fmla="*/ 75 w 10781"/>
              <a:gd name="connsiteY0" fmla="*/ 6090 h 13250"/>
              <a:gd name="connsiteX1" fmla="*/ 10781 w 10781"/>
              <a:gd name="connsiteY1" fmla="*/ 0 h 13250"/>
              <a:gd name="connsiteX2" fmla="*/ 10671 w 10781"/>
              <a:gd name="connsiteY2" fmla="*/ 6699 h 13250"/>
              <a:gd name="connsiteX3" fmla="*/ 2 w 10781"/>
              <a:gd name="connsiteY3" fmla="*/ 13250 h 13250"/>
              <a:gd name="connsiteX4" fmla="*/ 75 w 10781"/>
              <a:gd name="connsiteY4" fmla="*/ 6090 h 13250"/>
              <a:gd name="connsiteX0" fmla="*/ 75 w 10781"/>
              <a:gd name="connsiteY0" fmla="*/ 6090 h 13250"/>
              <a:gd name="connsiteX1" fmla="*/ 10781 w 10781"/>
              <a:gd name="connsiteY1" fmla="*/ 0 h 13250"/>
              <a:gd name="connsiteX2" fmla="*/ 10631 w 10781"/>
              <a:gd name="connsiteY2" fmla="*/ 7628 h 13250"/>
              <a:gd name="connsiteX3" fmla="*/ 2 w 10781"/>
              <a:gd name="connsiteY3" fmla="*/ 13250 h 13250"/>
              <a:gd name="connsiteX4" fmla="*/ 75 w 10781"/>
              <a:gd name="connsiteY4" fmla="*/ 6090 h 13250"/>
              <a:gd name="connsiteX0" fmla="*/ 113 w 10819"/>
              <a:gd name="connsiteY0" fmla="*/ 6090 h 14179"/>
              <a:gd name="connsiteX1" fmla="*/ 10819 w 10819"/>
              <a:gd name="connsiteY1" fmla="*/ 0 h 14179"/>
              <a:gd name="connsiteX2" fmla="*/ 10669 w 10819"/>
              <a:gd name="connsiteY2" fmla="*/ 7628 h 14179"/>
              <a:gd name="connsiteX3" fmla="*/ 0 w 10819"/>
              <a:gd name="connsiteY3" fmla="*/ 14179 h 14179"/>
              <a:gd name="connsiteX4" fmla="*/ 113 w 10819"/>
              <a:gd name="connsiteY4" fmla="*/ 6090 h 14179"/>
              <a:gd name="connsiteX0" fmla="*/ 113 w 10670"/>
              <a:gd name="connsiteY0" fmla="*/ 2956 h 11045"/>
              <a:gd name="connsiteX1" fmla="*/ 10341 w 10670"/>
              <a:gd name="connsiteY1" fmla="*/ 0 h 11045"/>
              <a:gd name="connsiteX2" fmla="*/ 10669 w 10670"/>
              <a:gd name="connsiteY2" fmla="*/ 4494 h 11045"/>
              <a:gd name="connsiteX3" fmla="*/ 0 w 10670"/>
              <a:gd name="connsiteY3" fmla="*/ 11045 h 11045"/>
              <a:gd name="connsiteX4" fmla="*/ 113 w 10670"/>
              <a:gd name="connsiteY4" fmla="*/ 2956 h 11045"/>
              <a:gd name="connsiteX0" fmla="*/ 113 w 10472"/>
              <a:gd name="connsiteY0" fmla="*/ 2956 h 11045"/>
              <a:gd name="connsiteX1" fmla="*/ 10341 w 10472"/>
              <a:gd name="connsiteY1" fmla="*/ 0 h 11045"/>
              <a:gd name="connsiteX2" fmla="*/ 10470 w 10472"/>
              <a:gd name="connsiteY2" fmla="*/ 4610 h 11045"/>
              <a:gd name="connsiteX3" fmla="*/ 0 w 10472"/>
              <a:gd name="connsiteY3" fmla="*/ 11045 h 11045"/>
              <a:gd name="connsiteX4" fmla="*/ 113 w 10472"/>
              <a:gd name="connsiteY4" fmla="*/ 2956 h 11045"/>
              <a:gd name="connsiteX0" fmla="*/ 471 w 10830"/>
              <a:gd name="connsiteY0" fmla="*/ 2956 h 11045"/>
              <a:gd name="connsiteX1" fmla="*/ 10699 w 10830"/>
              <a:gd name="connsiteY1" fmla="*/ 0 h 11045"/>
              <a:gd name="connsiteX2" fmla="*/ 10828 w 10830"/>
              <a:gd name="connsiteY2" fmla="*/ 4610 h 11045"/>
              <a:gd name="connsiteX3" fmla="*/ 0 w 10830"/>
              <a:gd name="connsiteY3" fmla="*/ 11045 h 11045"/>
              <a:gd name="connsiteX4" fmla="*/ 471 w 10830"/>
              <a:gd name="connsiteY4" fmla="*/ 2956 h 11045"/>
              <a:gd name="connsiteX0" fmla="*/ 153 w 10830"/>
              <a:gd name="connsiteY0" fmla="*/ 5742 h 11045"/>
              <a:gd name="connsiteX1" fmla="*/ 10699 w 10830"/>
              <a:gd name="connsiteY1" fmla="*/ 0 h 11045"/>
              <a:gd name="connsiteX2" fmla="*/ 10828 w 10830"/>
              <a:gd name="connsiteY2" fmla="*/ 4610 h 11045"/>
              <a:gd name="connsiteX3" fmla="*/ 0 w 10830"/>
              <a:gd name="connsiteY3" fmla="*/ 11045 h 11045"/>
              <a:gd name="connsiteX4" fmla="*/ 153 w 10830"/>
              <a:gd name="connsiteY4" fmla="*/ 5742 h 11045"/>
              <a:gd name="connsiteX0" fmla="*/ 153 w 10854"/>
              <a:gd name="connsiteY0" fmla="*/ 5775 h 11078"/>
              <a:gd name="connsiteX1" fmla="*/ 10854 w 10854"/>
              <a:gd name="connsiteY1" fmla="*/ 0 h 11078"/>
              <a:gd name="connsiteX2" fmla="*/ 10828 w 10854"/>
              <a:gd name="connsiteY2" fmla="*/ 4643 h 11078"/>
              <a:gd name="connsiteX3" fmla="*/ 0 w 10854"/>
              <a:gd name="connsiteY3" fmla="*/ 11078 h 11078"/>
              <a:gd name="connsiteX4" fmla="*/ 153 w 10854"/>
              <a:gd name="connsiteY4" fmla="*/ 5775 h 11078"/>
              <a:gd name="connsiteX0" fmla="*/ 153 w 10854"/>
              <a:gd name="connsiteY0" fmla="*/ 5775 h 11078"/>
              <a:gd name="connsiteX1" fmla="*/ 10854 w 10854"/>
              <a:gd name="connsiteY1" fmla="*/ 0 h 11078"/>
              <a:gd name="connsiteX2" fmla="*/ 10828 w 10854"/>
              <a:gd name="connsiteY2" fmla="*/ 4643 h 11078"/>
              <a:gd name="connsiteX3" fmla="*/ 0 w 10854"/>
              <a:gd name="connsiteY3" fmla="*/ 11078 h 11078"/>
              <a:gd name="connsiteX4" fmla="*/ 153 w 10854"/>
              <a:gd name="connsiteY4" fmla="*/ 5775 h 11078"/>
              <a:gd name="connsiteX0" fmla="*/ 153 w 10854"/>
              <a:gd name="connsiteY0" fmla="*/ 5775 h 11078"/>
              <a:gd name="connsiteX1" fmla="*/ 10854 w 10854"/>
              <a:gd name="connsiteY1" fmla="*/ 0 h 11078"/>
              <a:gd name="connsiteX2" fmla="*/ 10828 w 10854"/>
              <a:gd name="connsiteY2" fmla="*/ 4643 h 11078"/>
              <a:gd name="connsiteX3" fmla="*/ 0 w 10854"/>
              <a:gd name="connsiteY3" fmla="*/ 11078 h 11078"/>
              <a:gd name="connsiteX4" fmla="*/ 153 w 10854"/>
              <a:gd name="connsiteY4" fmla="*/ 5775 h 11078"/>
              <a:gd name="connsiteX0" fmla="*/ 1 w 10857"/>
              <a:gd name="connsiteY0" fmla="*/ 5808 h 11078"/>
              <a:gd name="connsiteX1" fmla="*/ 10857 w 10857"/>
              <a:gd name="connsiteY1" fmla="*/ 0 h 11078"/>
              <a:gd name="connsiteX2" fmla="*/ 10831 w 10857"/>
              <a:gd name="connsiteY2" fmla="*/ 4643 h 11078"/>
              <a:gd name="connsiteX3" fmla="*/ 3 w 10857"/>
              <a:gd name="connsiteY3" fmla="*/ 11078 h 11078"/>
              <a:gd name="connsiteX4" fmla="*/ 1 w 10857"/>
              <a:gd name="connsiteY4" fmla="*/ 5808 h 11078"/>
              <a:gd name="connsiteX0" fmla="*/ 1 w 10857"/>
              <a:gd name="connsiteY0" fmla="*/ 5808 h 11078"/>
              <a:gd name="connsiteX1" fmla="*/ 10857 w 10857"/>
              <a:gd name="connsiteY1" fmla="*/ 0 h 11078"/>
              <a:gd name="connsiteX2" fmla="*/ 10831 w 10857"/>
              <a:gd name="connsiteY2" fmla="*/ 4081 h 11078"/>
              <a:gd name="connsiteX3" fmla="*/ 3 w 10857"/>
              <a:gd name="connsiteY3" fmla="*/ 11078 h 11078"/>
              <a:gd name="connsiteX4" fmla="*/ 1 w 10857"/>
              <a:gd name="connsiteY4" fmla="*/ 5808 h 11078"/>
              <a:gd name="connsiteX0" fmla="*/ 1 w 10857"/>
              <a:gd name="connsiteY0" fmla="*/ 5808 h 11078"/>
              <a:gd name="connsiteX1" fmla="*/ 10857 w 10857"/>
              <a:gd name="connsiteY1" fmla="*/ 0 h 11078"/>
              <a:gd name="connsiteX2" fmla="*/ 10831 w 10857"/>
              <a:gd name="connsiteY2" fmla="*/ 4081 h 11078"/>
              <a:gd name="connsiteX3" fmla="*/ 3 w 10857"/>
              <a:gd name="connsiteY3" fmla="*/ 11078 h 11078"/>
              <a:gd name="connsiteX4" fmla="*/ 1 w 10857"/>
              <a:gd name="connsiteY4" fmla="*/ 5808 h 11078"/>
              <a:gd name="connsiteX0" fmla="*/ 1 w 10857"/>
              <a:gd name="connsiteY0" fmla="*/ 5808 h 11078"/>
              <a:gd name="connsiteX1" fmla="*/ 10857 w 10857"/>
              <a:gd name="connsiteY1" fmla="*/ 0 h 11078"/>
              <a:gd name="connsiteX2" fmla="*/ 10831 w 10857"/>
              <a:gd name="connsiteY2" fmla="*/ 4213 h 11078"/>
              <a:gd name="connsiteX3" fmla="*/ 3 w 10857"/>
              <a:gd name="connsiteY3" fmla="*/ 11078 h 11078"/>
              <a:gd name="connsiteX4" fmla="*/ 1 w 10857"/>
              <a:gd name="connsiteY4" fmla="*/ 5808 h 110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7" h="11078">
                <a:moveTo>
                  <a:pt x="1" y="5808"/>
                </a:moveTo>
                <a:cubicBezTo>
                  <a:pt x="3570" y="3778"/>
                  <a:pt x="-46" y="5798"/>
                  <a:pt x="10857" y="0"/>
                </a:cubicBezTo>
                <a:cubicBezTo>
                  <a:pt x="10854" y="1768"/>
                  <a:pt x="10855" y="2445"/>
                  <a:pt x="10831" y="4213"/>
                </a:cubicBezTo>
                <a:cubicBezTo>
                  <a:pt x="10" y="11212"/>
                  <a:pt x="10460" y="4444"/>
                  <a:pt x="3" y="11078"/>
                </a:cubicBezTo>
                <a:cubicBezTo>
                  <a:pt x="-9" y="9826"/>
                  <a:pt x="13" y="7059"/>
                  <a:pt x="1" y="5808"/>
                </a:cubicBezTo>
                <a:close/>
              </a:path>
            </a:pathLst>
          </a:custGeom>
          <a:solidFill>
            <a:schemeClr val="accent2">
              <a:alpha val="2509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DEE2439-534E-4409-A5D2-00874054F471}"/>
              </a:ext>
            </a:extLst>
          </p:cNvPr>
          <p:cNvSpPr txBox="1"/>
          <p:nvPr/>
        </p:nvSpPr>
        <p:spPr>
          <a:xfrm rot="21050738">
            <a:off x="2631353" y="3090633"/>
            <a:ext cx="2089870" cy="307777"/>
          </a:xfrm>
          <a:prstGeom prst="rect">
            <a:avLst/>
          </a:prstGeom>
          <a:noFill/>
        </p:spPr>
        <p:txBody>
          <a:bodyPr wrap="square" rtlCol="0">
            <a:spAutoFit/>
          </a:bodyPr>
          <a:lstStyle/>
          <a:p>
            <a:r>
              <a:rPr lang="en-US">
                <a:solidFill>
                  <a:schemeClr val="tx1"/>
                </a:solidFill>
                <a:effectLst>
                  <a:outerShdw blurRad="38100" dist="38100" dir="2700000" algn="tl">
                    <a:srgbClr val="000000">
                      <a:alpha val="43137"/>
                    </a:srgbClr>
                  </a:outerShdw>
                </a:effectLst>
              </a:rPr>
              <a:t>+30% for India</a:t>
            </a:r>
          </a:p>
        </p:txBody>
      </p:sp>
      <p:sp>
        <p:nvSpPr>
          <p:cNvPr id="11" name="Flowchart: Manual Input 11">
            <a:extLst>
              <a:ext uri="{FF2B5EF4-FFF2-40B4-BE49-F238E27FC236}">
                <a16:creationId xmlns:a16="http://schemas.microsoft.com/office/drawing/2014/main" id="{3F23EDD3-D521-55E0-4B38-871262988335}"/>
              </a:ext>
            </a:extLst>
          </p:cNvPr>
          <p:cNvSpPr/>
          <p:nvPr/>
        </p:nvSpPr>
        <p:spPr>
          <a:xfrm flipH="1" flipV="1">
            <a:off x="2271328" y="3228974"/>
            <a:ext cx="2486255" cy="63448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36"/>
              <a:gd name="connsiteY0" fmla="*/ 3365 h 10000"/>
              <a:gd name="connsiteX1" fmla="*/ 10036 w 10036"/>
              <a:gd name="connsiteY1" fmla="*/ 0 h 10000"/>
              <a:gd name="connsiteX2" fmla="*/ 10036 w 10036"/>
              <a:gd name="connsiteY2" fmla="*/ 10000 h 10000"/>
              <a:gd name="connsiteX3" fmla="*/ 36 w 10036"/>
              <a:gd name="connsiteY3" fmla="*/ 10000 h 10000"/>
              <a:gd name="connsiteX4" fmla="*/ 0 w 10036"/>
              <a:gd name="connsiteY4" fmla="*/ 3365 h 10000"/>
              <a:gd name="connsiteX0" fmla="*/ 0 w 10036"/>
              <a:gd name="connsiteY0" fmla="*/ 3208 h 10000"/>
              <a:gd name="connsiteX1" fmla="*/ 10036 w 10036"/>
              <a:gd name="connsiteY1" fmla="*/ 0 h 10000"/>
              <a:gd name="connsiteX2" fmla="*/ 10036 w 10036"/>
              <a:gd name="connsiteY2" fmla="*/ 10000 h 10000"/>
              <a:gd name="connsiteX3" fmla="*/ 36 w 10036"/>
              <a:gd name="connsiteY3" fmla="*/ 10000 h 10000"/>
              <a:gd name="connsiteX4" fmla="*/ 0 w 10036"/>
              <a:gd name="connsiteY4" fmla="*/ 3208 h 10000"/>
              <a:gd name="connsiteX0" fmla="*/ 0 w 10036"/>
              <a:gd name="connsiteY0" fmla="*/ 3166 h 10000"/>
              <a:gd name="connsiteX1" fmla="*/ 10036 w 10036"/>
              <a:gd name="connsiteY1" fmla="*/ 0 h 10000"/>
              <a:gd name="connsiteX2" fmla="*/ 10036 w 10036"/>
              <a:gd name="connsiteY2" fmla="*/ 10000 h 10000"/>
              <a:gd name="connsiteX3" fmla="*/ 36 w 10036"/>
              <a:gd name="connsiteY3" fmla="*/ 10000 h 10000"/>
              <a:gd name="connsiteX4" fmla="*/ 0 w 10036"/>
              <a:gd name="connsiteY4" fmla="*/ 3166 h 10000"/>
              <a:gd name="connsiteX0" fmla="*/ 0 w 10064"/>
              <a:gd name="connsiteY0" fmla="*/ 3125 h 10000"/>
              <a:gd name="connsiteX1" fmla="*/ 10064 w 10064"/>
              <a:gd name="connsiteY1" fmla="*/ 0 h 10000"/>
              <a:gd name="connsiteX2" fmla="*/ 10064 w 10064"/>
              <a:gd name="connsiteY2" fmla="*/ 10000 h 10000"/>
              <a:gd name="connsiteX3" fmla="*/ 64 w 10064"/>
              <a:gd name="connsiteY3" fmla="*/ 10000 h 10000"/>
              <a:gd name="connsiteX4" fmla="*/ 0 w 10064"/>
              <a:gd name="connsiteY4" fmla="*/ 3125 h 10000"/>
              <a:gd name="connsiteX0" fmla="*/ 0 w 10064"/>
              <a:gd name="connsiteY0" fmla="*/ 3125 h 18118"/>
              <a:gd name="connsiteX1" fmla="*/ 10064 w 10064"/>
              <a:gd name="connsiteY1" fmla="*/ 0 h 18118"/>
              <a:gd name="connsiteX2" fmla="*/ 10064 w 10064"/>
              <a:gd name="connsiteY2" fmla="*/ 10000 h 18118"/>
              <a:gd name="connsiteX3" fmla="*/ 207 w 10064"/>
              <a:gd name="connsiteY3" fmla="*/ 18118 h 18118"/>
              <a:gd name="connsiteX4" fmla="*/ 0 w 10064"/>
              <a:gd name="connsiteY4" fmla="*/ 3125 h 18118"/>
              <a:gd name="connsiteX0" fmla="*/ 52 w 9859"/>
              <a:gd name="connsiteY0" fmla="*/ 12890 h 18118"/>
              <a:gd name="connsiteX1" fmla="*/ 9859 w 9859"/>
              <a:gd name="connsiteY1" fmla="*/ 0 h 18118"/>
              <a:gd name="connsiteX2" fmla="*/ 9859 w 9859"/>
              <a:gd name="connsiteY2" fmla="*/ 10000 h 18118"/>
              <a:gd name="connsiteX3" fmla="*/ 2 w 9859"/>
              <a:gd name="connsiteY3" fmla="*/ 18118 h 18118"/>
              <a:gd name="connsiteX4" fmla="*/ 52 w 9859"/>
              <a:gd name="connsiteY4" fmla="*/ 12890 h 18118"/>
              <a:gd name="connsiteX0" fmla="*/ 53 w 10000"/>
              <a:gd name="connsiteY0" fmla="*/ 7114 h 10000"/>
              <a:gd name="connsiteX1" fmla="*/ 10000 w 10000"/>
              <a:gd name="connsiteY1" fmla="*/ 0 h 10000"/>
              <a:gd name="connsiteX2" fmla="*/ 9928 w 10000"/>
              <a:gd name="connsiteY2" fmla="*/ 5174 h 10000"/>
              <a:gd name="connsiteX3" fmla="*/ 2 w 10000"/>
              <a:gd name="connsiteY3" fmla="*/ 10000 h 10000"/>
              <a:gd name="connsiteX4" fmla="*/ 53 w 10000"/>
              <a:gd name="connsiteY4" fmla="*/ 7114 h 10000"/>
              <a:gd name="connsiteX0" fmla="*/ 53 w 10000"/>
              <a:gd name="connsiteY0" fmla="*/ 7114 h 10000"/>
              <a:gd name="connsiteX1" fmla="*/ 10000 w 10000"/>
              <a:gd name="connsiteY1" fmla="*/ 0 h 10000"/>
              <a:gd name="connsiteX2" fmla="*/ 9982 w 10000"/>
              <a:gd name="connsiteY2" fmla="*/ 5215 h 10000"/>
              <a:gd name="connsiteX3" fmla="*/ 2 w 10000"/>
              <a:gd name="connsiteY3" fmla="*/ 10000 h 10000"/>
              <a:gd name="connsiteX4" fmla="*/ 53 w 10000"/>
              <a:gd name="connsiteY4" fmla="*/ 7114 h 10000"/>
              <a:gd name="connsiteX0" fmla="*/ 53 w 9987"/>
              <a:gd name="connsiteY0" fmla="*/ 6972 h 9858"/>
              <a:gd name="connsiteX1" fmla="*/ 9964 w 9987"/>
              <a:gd name="connsiteY1" fmla="*/ 0 h 9858"/>
              <a:gd name="connsiteX2" fmla="*/ 9982 w 9987"/>
              <a:gd name="connsiteY2" fmla="*/ 5073 h 9858"/>
              <a:gd name="connsiteX3" fmla="*/ 2 w 9987"/>
              <a:gd name="connsiteY3" fmla="*/ 9858 h 9858"/>
              <a:gd name="connsiteX4" fmla="*/ 53 w 9987"/>
              <a:gd name="connsiteY4" fmla="*/ 6972 h 9858"/>
              <a:gd name="connsiteX0" fmla="*/ 53 w 9992"/>
              <a:gd name="connsiteY0" fmla="*/ 7072 h 10000"/>
              <a:gd name="connsiteX1" fmla="*/ 9977 w 9992"/>
              <a:gd name="connsiteY1" fmla="*/ 0 h 10000"/>
              <a:gd name="connsiteX2" fmla="*/ 9986 w 9992"/>
              <a:gd name="connsiteY2" fmla="*/ 5022 h 10000"/>
              <a:gd name="connsiteX3" fmla="*/ 2 w 9992"/>
              <a:gd name="connsiteY3" fmla="*/ 10000 h 10000"/>
              <a:gd name="connsiteX4" fmla="*/ 53 w 9992"/>
              <a:gd name="connsiteY4" fmla="*/ 7072 h 10000"/>
              <a:gd name="connsiteX0" fmla="*/ 53 w 10000"/>
              <a:gd name="connsiteY0" fmla="*/ 7072 h 10000"/>
              <a:gd name="connsiteX1" fmla="*/ 9985 w 10000"/>
              <a:gd name="connsiteY1" fmla="*/ 0 h 10000"/>
              <a:gd name="connsiteX2" fmla="*/ 9994 w 10000"/>
              <a:gd name="connsiteY2" fmla="*/ 5022 h 10000"/>
              <a:gd name="connsiteX3" fmla="*/ 2 w 10000"/>
              <a:gd name="connsiteY3" fmla="*/ 10000 h 10000"/>
              <a:gd name="connsiteX4" fmla="*/ 53 w 10000"/>
              <a:gd name="connsiteY4" fmla="*/ 7072 h 10000"/>
              <a:gd name="connsiteX0" fmla="*/ 1 w 9948"/>
              <a:gd name="connsiteY0" fmla="*/ 7072 h 9897"/>
              <a:gd name="connsiteX1" fmla="*/ 9933 w 9948"/>
              <a:gd name="connsiteY1" fmla="*/ 0 h 9897"/>
              <a:gd name="connsiteX2" fmla="*/ 9942 w 9948"/>
              <a:gd name="connsiteY2" fmla="*/ 5022 h 9897"/>
              <a:gd name="connsiteX3" fmla="*/ 4 w 9948"/>
              <a:gd name="connsiteY3" fmla="*/ 9897 h 9897"/>
              <a:gd name="connsiteX4" fmla="*/ 1 w 9948"/>
              <a:gd name="connsiteY4" fmla="*/ 7072 h 9897"/>
              <a:gd name="connsiteX0" fmla="*/ 1 w 10000"/>
              <a:gd name="connsiteY0" fmla="*/ 7250 h 10000"/>
              <a:gd name="connsiteX1" fmla="*/ 9985 w 10000"/>
              <a:gd name="connsiteY1" fmla="*/ 0 h 10000"/>
              <a:gd name="connsiteX2" fmla="*/ 9994 w 10000"/>
              <a:gd name="connsiteY2" fmla="*/ 5074 h 10000"/>
              <a:gd name="connsiteX3" fmla="*/ 4 w 10000"/>
              <a:gd name="connsiteY3" fmla="*/ 10000 h 10000"/>
              <a:gd name="connsiteX4" fmla="*/ 1 w 10000"/>
              <a:gd name="connsiteY4" fmla="*/ 7250 h 10000"/>
              <a:gd name="connsiteX0" fmla="*/ 1 w 10000"/>
              <a:gd name="connsiteY0" fmla="*/ 7147 h 10000"/>
              <a:gd name="connsiteX1" fmla="*/ 9985 w 10000"/>
              <a:gd name="connsiteY1" fmla="*/ 0 h 10000"/>
              <a:gd name="connsiteX2" fmla="*/ 9994 w 10000"/>
              <a:gd name="connsiteY2" fmla="*/ 5074 h 10000"/>
              <a:gd name="connsiteX3" fmla="*/ 4 w 10000"/>
              <a:gd name="connsiteY3" fmla="*/ 10000 h 10000"/>
              <a:gd name="connsiteX4" fmla="*/ 1 w 10000"/>
              <a:gd name="connsiteY4" fmla="*/ 7147 h 10000"/>
              <a:gd name="connsiteX0" fmla="*/ 1 w 9985"/>
              <a:gd name="connsiteY0" fmla="*/ 7147 h 10000"/>
              <a:gd name="connsiteX1" fmla="*/ 9985 w 9985"/>
              <a:gd name="connsiteY1" fmla="*/ 0 h 10000"/>
              <a:gd name="connsiteX2" fmla="*/ 9957 w 9985"/>
              <a:gd name="connsiteY2" fmla="*/ 2602 h 10000"/>
              <a:gd name="connsiteX3" fmla="*/ 4 w 9985"/>
              <a:gd name="connsiteY3" fmla="*/ 10000 h 10000"/>
              <a:gd name="connsiteX4" fmla="*/ 1 w 9985"/>
              <a:gd name="connsiteY4" fmla="*/ 7147 h 10000"/>
              <a:gd name="connsiteX0" fmla="*/ 1 w 9978"/>
              <a:gd name="connsiteY0" fmla="*/ 7105 h 9958"/>
              <a:gd name="connsiteX1" fmla="*/ 9972 w 9978"/>
              <a:gd name="connsiteY1" fmla="*/ 0 h 9958"/>
              <a:gd name="connsiteX2" fmla="*/ 9972 w 9978"/>
              <a:gd name="connsiteY2" fmla="*/ 2560 h 9958"/>
              <a:gd name="connsiteX3" fmla="*/ 4 w 9978"/>
              <a:gd name="connsiteY3" fmla="*/ 9958 h 9958"/>
              <a:gd name="connsiteX4" fmla="*/ 1 w 9978"/>
              <a:gd name="connsiteY4" fmla="*/ 7105 h 9958"/>
              <a:gd name="connsiteX0" fmla="*/ 8 w 10007"/>
              <a:gd name="connsiteY0" fmla="*/ 7135 h 9915"/>
              <a:gd name="connsiteX1" fmla="*/ 10001 w 10007"/>
              <a:gd name="connsiteY1" fmla="*/ 0 h 9915"/>
              <a:gd name="connsiteX2" fmla="*/ 10001 w 10007"/>
              <a:gd name="connsiteY2" fmla="*/ 2571 h 9915"/>
              <a:gd name="connsiteX3" fmla="*/ 2 w 10007"/>
              <a:gd name="connsiteY3" fmla="*/ 9915 h 9915"/>
              <a:gd name="connsiteX4" fmla="*/ 8 w 10007"/>
              <a:gd name="connsiteY4" fmla="*/ 7135 h 9915"/>
              <a:gd name="connsiteX0" fmla="*/ 0 w 10001"/>
              <a:gd name="connsiteY0" fmla="*/ 6575 h 10000"/>
              <a:gd name="connsiteX1" fmla="*/ 9995 w 10001"/>
              <a:gd name="connsiteY1" fmla="*/ 0 h 10000"/>
              <a:gd name="connsiteX2" fmla="*/ 9995 w 10001"/>
              <a:gd name="connsiteY2" fmla="*/ 2593 h 10000"/>
              <a:gd name="connsiteX3" fmla="*/ 3 w 10001"/>
              <a:gd name="connsiteY3" fmla="*/ 10000 h 10000"/>
              <a:gd name="connsiteX4" fmla="*/ 0 w 10001"/>
              <a:gd name="connsiteY4" fmla="*/ 6575 h 10000"/>
              <a:gd name="connsiteX0" fmla="*/ 0 w 10018"/>
              <a:gd name="connsiteY0" fmla="*/ 6575 h 10000"/>
              <a:gd name="connsiteX1" fmla="*/ 9995 w 10018"/>
              <a:gd name="connsiteY1" fmla="*/ 0 h 10000"/>
              <a:gd name="connsiteX2" fmla="*/ 10013 w 10018"/>
              <a:gd name="connsiteY2" fmla="*/ 2888 h 10000"/>
              <a:gd name="connsiteX3" fmla="*/ 3 w 10018"/>
              <a:gd name="connsiteY3" fmla="*/ 10000 h 10000"/>
              <a:gd name="connsiteX4" fmla="*/ 0 w 10018"/>
              <a:gd name="connsiteY4" fmla="*/ 6575 h 10000"/>
              <a:gd name="connsiteX0" fmla="*/ 0 w 10027"/>
              <a:gd name="connsiteY0" fmla="*/ 6307 h 10000"/>
              <a:gd name="connsiteX1" fmla="*/ 10004 w 10027"/>
              <a:gd name="connsiteY1" fmla="*/ 0 h 10000"/>
              <a:gd name="connsiteX2" fmla="*/ 10022 w 10027"/>
              <a:gd name="connsiteY2" fmla="*/ 2888 h 10000"/>
              <a:gd name="connsiteX3" fmla="*/ 12 w 10027"/>
              <a:gd name="connsiteY3" fmla="*/ 10000 h 10000"/>
              <a:gd name="connsiteX4" fmla="*/ 0 w 10027"/>
              <a:gd name="connsiteY4" fmla="*/ 6307 h 10000"/>
              <a:gd name="connsiteX0" fmla="*/ 0 w 10027"/>
              <a:gd name="connsiteY0" fmla="*/ 6307 h 10000"/>
              <a:gd name="connsiteX1" fmla="*/ 10004 w 10027"/>
              <a:gd name="connsiteY1" fmla="*/ 0 h 10000"/>
              <a:gd name="connsiteX2" fmla="*/ 10022 w 10027"/>
              <a:gd name="connsiteY2" fmla="*/ 2995 h 10000"/>
              <a:gd name="connsiteX3" fmla="*/ 12 w 10027"/>
              <a:gd name="connsiteY3" fmla="*/ 10000 h 10000"/>
              <a:gd name="connsiteX4" fmla="*/ 0 w 10027"/>
              <a:gd name="connsiteY4" fmla="*/ 6307 h 10000"/>
              <a:gd name="connsiteX0" fmla="*/ 0 w 10004"/>
              <a:gd name="connsiteY0" fmla="*/ 6307 h 10000"/>
              <a:gd name="connsiteX1" fmla="*/ 10004 w 10004"/>
              <a:gd name="connsiteY1" fmla="*/ 0 h 10000"/>
              <a:gd name="connsiteX2" fmla="*/ 9723 w 10004"/>
              <a:gd name="connsiteY2" fmla="*/ 6064 h 10000"/>
              <a:gd name="connsiteX3" fmla="*/ 12 w 10004"/>
              <a:gd name="connsiteY3" fmla="*/ 10000 h 10000"/>
              <a:gd name="connsiteX4" fmla="*/ 0 w 10004"/>
              <a:gd name="connsiteY4" fmla="*/ 6307 h 10000"/>
              <a:gd name="connsiteX0" fmla="*/ 0 w 9743"/>
              <a:gd name="connsiteY0" fmla="*/ 2842 h 6535"/>
              <a:gd name="connsiteX1" fmla="*/ 9743 w 9743"/>
              <a:gd name="connsiteY1" fmla="*/ 0 h 6535"/>
              <a:gd name="connsiteX2" fmla="*/ 9723 w 9743"/>
              <a:gd name="connsiteY2" fmla="*/ 2599 h 6535"/>
              <a:gd name="connsiteX3" fmla="*/ 12 w 9743"/>
              <a:gd name="connsiteY3" fmla="*/ 6535 h 6535"/>
              <a:gd name="connsiteX4" fmla="*/ 0 w 9743"/>
              <a:gd name="connsiteY4" fmla="*/ 2842 h 6535"/>
              <a:gd name="connsiteX0" fmla="*/ 0 w 10000"/>
              <a:gd name="connsiteY0" fmla="*/ 4349 h 9394"/>
              <a:gd name="connsiteX1" fmla="*/ 10000 w 10000"/>
              <a:gd name="connsiteY1" fmla="*/ 0 h 9394"/>
              <a:gd name="connsiteX2" fmla="*/ 9979 w 10000"/>
              <a:gd name="connsiteY2" fmla="*/ 3977 h 9394"/>
              <a:gd name="connsiteX3" fmla="*/ 50 w 10000"/>
              <a:gd name="connsiteY3" fmla="*/ 9394 h 9394"/>
              <a:gd name="connsiteX4" fmla="*/ 0 w 10000"/>
              <a:gd name="connsiteY4" fmla="*/ 4349 h 9394"/>
              <a:gd name="connsiteX0" fmla="*/ 0 w 10172"/>
              <a:gd name="connsiteY0" fmla="*/ 4630 h 10000"/>
              <a:gd name="connsiteX1" fmla="*/ 10000 w 10172"/>
              <a:gd name="connsiteY1" fmla="*/ 0 h 10000"/>
              <a:gd name="connsiteX2" fmla="*/ 10171 w 10172"/>
              <a:gd name="connsiteY2" fmla="*/ 4556 h 10000"/>
              <a:gd name="connsiteX3" fmla="*/ 50 w 10172"/>
              <a:gd name="connsiteY3" fmla="*/ 10000 h 10000"/>
              <a:gd name="connsiteX4" fmla="*/ 0 w 10172"/>
              <a:gd name="connsiteY4" fmla="*/ 4630 h 10000"/>
              <a:gd name="connsiteX0" fmla="*/ 0 w 10172"/>
              <a:gd name="connsiteY0" fmla="*/ 4630 h 10000"/>
              <a:gd name="connsiteX1" fmla="*/ 10000 w 10172"/>
              <a:gd name="connsiteY1" fmla="*/ 0 h 10000"/>
              <a:gd name="connsiteX2" fmla="*/ 10171 w 10172"/>
              <a:gd name="connsiteY2" fmla="*/ 4556 h 10000"/>
              <a:gd name="connsiteX3" fmla="*/ 50 w 10172"/>
              <a:gd name="connsiteY3" fmla="*/ 10000 h 10000"/>
              <a:gd name="connsiteX4" fmla="*/ 0 w 10172"/>
              <a:gd name="connsiteY4" fmla="*/ 4630 h 10000"/>
              <a:gd name="connsiteX0" fmla="*/ 104 w 10123"/>
              <a:gd name="connsiteY0" fmla="*/ 3663 h 10000"/>
              <a:gd name="connsiteX1" fmla="*/ 9951 w 10123"/>
              <a:gd name="connsiteY1" fmla="*/ 0 h 10000"/>
              <a:gd name="connsiteX2" fmla="*/ 10122 w 10123"/>
              <a:gd name="connsiteY2" fmla="*/ 4556 h 10000"/>
              <a:gd name="connsiteX3" fmla="*/ 1 w 10123"/>
              <a:gd name="connsiteY3" fmla="*/ 10000 h 10000"/>
              <a:gd name="connsiteX4" fmla="*/ 104 w 10123"/>
              <a:gd name="connsiteY4" fmla="*/ 3663 h 10000"/>
              <a:gd name="connsiteX0" fmla="*/ 104 w 10123"/>
              <a:gd name="connsiteY0" fmla="*/ 3663 h 10000"/>
              <a:gd name="connsiteX1" fmla="*/ 9951 w 10123"/>
              <a:gd name="connsiteY1" fmla="*/ 0 h 10000"/>
              <a:gd name="connsiteX2" fmla="*/ 10122 w 10123"/>
              <a:gd name="connsiteY2" fmla="*/ 4556 h 10000"/>
              <a:gd name="connsiteX3" fmla="*/ 1 w 10123"/>
              <a:gd name="connsiteY3" fmla="*/ 10000 h 10000"/>
              <a:gd name="connsiteX4" fmla="*/ 104 w 10123"/>
              <a:gd name="connsiteY4" fmla="*/ 3663 h 10000"/>
              <a:gd name="connsiteX0" fmla="*/ 104 w 10127"/>
              <a:gd name="connsiteY0" fmla="*/ 2857 h 9194"/>
              <a:gd name="connsiteX1" fmla="*/ 10104 w 10127"/>
              <a:gd name="connsiteY1" fmla="*/ 0 h 9194"/>
              <a:gd name="connsiteX2" fmla="*/ 10122 w 10127"/>
              <a:gd name="connsiteY2" fmla="*/ 3750 h 9194"/>
              <a:gd name="connsiteX3" fmla="*/ 1 w 10127"/>
              <a:gd name="connsiteY3" fmla="*/ 9194 h 9194"/>
              <a:gd name="connsiteX4" fmla="*/ 104 w 10127"/>
              <a:gd name="connsiteY4" fmla="*/ 2857 h 9194"/>
              <a:gd name="connsiteX0" fmla="*/ 103 w 10000"/>
              <a:gd name="connsiteY0" fmla="*/ 3107 h 10000"/>
              <a:gd name="connsiteX1" fmla="*/ 9977 w 10000"/>
              <a:gd name="connsiteY1" fmla="*/ 0 h 10000"/>
              <a:gd name="connsiteX2" fmla="*/ 9995 w 10000"/>
              <a:gd name="connsiteY2" fmla="*/ 4079 h 10000"/>
              <a:gd name="connsiteX3" fmla="*/ 1 w 10000"/>
              <a:gd name="connsiteY3" fmla="*/ 10000 h 10000"/>
              <a:gd name="connsiteX4" fmla="*/ 103 w 10000"/>
              <a:gd name="connsiteY4" fmla="*/ 3107 h 10000"/>
              <a:gd name="connsiteX0" fmla="*/ 253 w 10150"/>
              <a:gd name="connsiteY0" fmla="*/ 3107 h 10702"/>
              <a:gd name="connsiteX1" fmla="*/ 10127 w 10150"/>
              <a:gd name="connsiteY1" fmla="*/ 0 h 10702"/>
              <a:gd name="connsiteX2" fmla="*/ 10145 w 10150"/>
              <a:gd name="connsiteY2" fmla="*/ 4079 h 10702"/>
              <a:gd name="connsiteX3" fmla="*/ 0 w 10150"/>
              <a:gd name="connsiteY3" fmla="*/ 10702 h 10702"/>
              <a:gd name="connsiteX4" fmla="*/ 253 w 10150"/>
              <a:gd name="connsiteY4" fmla="*/ 3107 h 10702"/>
              <a:gd name="connsiteX0" fmla="*/ 253 w 10150"/>
              <a:gd name="connsiteY0" fmla="*/ 3107 h 10702"/>
              <a:gd name="connsiteX1" fmla="*/ 10127 w 10150"/>
              <a:gd name="connsiteY1" fmla="*/ 0 h 10702"/>
              <a:gd name="connsiteX2" fmla="*/ 10145 w 10150"/>
              <a:gd name="connsiteY2" fmla="*/ 4079 h 10702"/>
              <a:gd name="connsiteX3" fmla="*/ 0 w 10150"/>
              <a:gd name="connsiteY3" fmla="*/ 10702 h 10702"/>
              <a:gd name="connsiteX4" fmla="*/ 253 w 10150"/>
              <a:gd name="connsiteY4" fmla="*/ 3107 h 10702"/>
              <a:gd name="connsiteX0" fmla="*/ 0 w 9897"/>
              <a:gd name="connsiteY0" fmla="*/ 3107 h 10000"/>
              <a:gd name="connsiteX1" fmla="*/ 9874 w 9897"/>
              <a:gd name="connsiteY1" fmla="*/ 0 h 10000"/>
              <a:gd name="connsiteX2" fmla="*/ 9892 w 9897"/>
              <a:gd name="connsiteY2" fmla="*/ 4079 h 10000"/>
              <a:gd name="connsiteX3" fmla="*/ 50 w 9897"/>
              <a:gd name="connsiteY3" fmla="*/ 10000 h 10000"/>
              <a:gd name="connsiteX4" fmla="*/ 0 w 9897"/>
              <a:gd name="connsiteY4" fmla="*/ 3107 h 10000"/>
              <a:gd name="connsiteX0" fmla="*/ 0 w 10000"/>
              <a:gd name="connsiteY0" fmla="*/ 3107 h 10000"/>
              <a:gd name="connsiteX1" fmla="*/ 9977 w 10000"/>
              <a:gd name="connsiteY1" fmla="*/ 0 h 10000"/>
              <a:gd name="connsiteX2" fmla="*/ 9995 w 10000"/>
              <a:gd name="connsiteY2" fmla="*/ 4079 h 10000"/>
              <a:gd name="connsiteX3" fmla="*/ 51 w 10000"/>
              <a:gd name="connsiteY3" fmla="*/ 10000 h 10000"/>
              <a:gd name="connsiteX4" fmla="*/ 0 w 10000"/>
              <a:gd name="connsiteY4" fmla="*/ 3107 h 10000"/>
              <a:gd name="connsiteX0" fmla="*/ 0 w 10076"/>
              <a:gd name="connsiteY0" fmla="*/ 3809 h 10000"/>
              <a:gd name="connsiteX1" fmla="*/ 10053 w 10076"/>
              <a:gd name="connsiteY1" fmla="*/ 0 h 10000"/>
              <a:gd name="connsiteX2" fmla="*/ 10071 w 10076"/>
              <a:gd name="connsiteY2" fmla="*/ 4079 h 10000"/>
              <a:gd name="connsiteX3" fmla="*/ 127 w 10076"/>
              <a:gd name="connsiteY3" fmla="*/ 10000 h 10000"/>
              <a:gd name="connsiteX4" fmla="*/ 0 w 10076"/>
              <a:gd name="connsiteY4" fmla="*/ 3809 h 10000"/>
              <a:gd name="connsiteX0" fmla="*/ 0 w 10076"/>
              <a:gd name="connsiteY0" fmla="*/ 3809 h 10000"/>
              <a:gd name="connsiteX1" fmla="*/ 10053 w 10076"/>
              <a:gd name="connsiteY1" fmla="*/ 0 h 10000"/>
              <a:gd name="connsiteX2" fmla="*/ 10071 w 10076"/>
              <a:gd name="connsiteY2" fmla="*/ 4079 h 10000"/>
              <a:gd name="connsiteX3" fmla="*/ 127 w 10076"/>
              <a:gd name="connsiteY3" fmla="*/ 10000 h 10000"/>
              <a:gd name="connsiteX4" fmla="*/ 0 w 10076"/>
              <a:gd name="connsiteY4" fmla="*/ 3809 h 10000"/>
              <a:gd name="connsiteX0" fmla="*/ 0 w 10076"/>
              <a:gd name="connsiteY0" fmla="*/ 4686 h 10877"/>
              <a:gd name="connsiteX1" fmla="*/ 10053 w 10076"/>
              <a:gd name="connsiteY1" fmla="*/ 0 h 10877"/>
              <a:gd name="connsiteX2" fmla="*/ 10071 w 10076"/>
              <a:gd name="connsiteY2" fmla="*/ 4956 h 10877"/>
              <a:gd name="connsiteX3" fmla="*/ 127 w 10076"/>
              <a:gd name="connsiteY3" fmla="*/ 10877 h 10877"/>
              <a:gd name="connsiteX4" fmla="*/ 0 w 10076"/>
              <a:gd name="connsiteY4" fmla="*/ 4686 h 10877"/>
              <a:gd name="connsiteX0" fmla="*/ 0 w 10076"/>
              <a:gd name="connsiteY0" fmla="*/ 4686 h 10877"/>
              <a:gd name="connsiteX1" fmla="*/ 10053 w 10076"/>
              <a:gd name="connsiteY1" fmla="*/ 0 h 10877"/>
              <a:gd name="connsiteX2" fmla="*/ 10071 w 10076"/>
              <a:gd name="connsiteY2" fmla="*/ 3904 h 10877"/>
              <a:gd name="connsiteX3" fmla="*/ 127 w 10076"/>
              <a:gd name="connsiteY3" fmla="*/ 10877 h 10877"/>
              <a:gd name="connsiteX4" fmla="*/ 0 w 10076"/>
              <a:gd name="connsiteY4" fmla="*/ 4686 h 10877"/>
              <a:gd name="connsiteX0" fmla="*/ 102 w 10178"/>
              <a:gd name="connsiteY0" fmla="*/ 4686 h 10877"/>
              <a:gd name="connsiteX1" fmla="*/ 10155 w 10178"/>
              <a:gd name="connsiteY1" fmla="*/ 0 h 10877"/>
              <a:gd name="connsiteX2" fmla="*/ 10173 w 10178"/>
              <a:gd name="connsiteY2" fmla="*/ 3904 h 10877"/>
              <a:gd name="connsiteX3" fmla="*/ 0 w 10178"/>
              <a:gd name="connsiteY3" fmla="*/ 10877 h 10877"/>
              <a:gd name="connsiteX4" fmla="*/ 102 w 10178"/>
              <a:gd name="connsiteY4" fmla="*/ 4686 h 10877"/>
              <a:gd name="connsiteX0" fmla="*/ 65 w 10179"/>
              <a:gd name="connsiteY0" fmla="*/ 5388 h 10877"/>
              <a:gd name="connsiteX1" fmla="*/ 10156 w 10179"/>
              <a:gd name="connsiteY1" fmla="*/ 0 h 10877"/>
              <a:gd name="connsiteX2" fmla="*/ 10174 w 10179"/>
              <a:gd name="connsiteY2" fmla="*/ 3904 h 10877"/>
              <a:gd name="connsiteX3" fmla="*/ 1 w 10179"/>
              <a:gd name="connsiteY3" fmla="*/ 10877 h 10877"/>
              <a:gd name="connsiteX4" fmla="*/ 65 w 10179"/>
              <a:gd name="connsiteY4" fmla="*/ 5388 h 10877"/>
              <a:gd name="connsiteX0" fmla="*/ 65 w 10179"/>
              <a:gd name="connsiteY0" fmla="*/ 5388 h 11754"/>
              <a:gd name="connsiteX1" fmla="*/ 10156 w 10179"/>
              <a:gd name="connsiteY1" fmla="*/ 0 h 11754"/>
              <a:gd name="connsiteX2" fmla="*/ 10174 w 10179"/>
              <a:gd name="connsiteY2" fmla="*/ 3904 h 11754"/>
              <a:gd name="connsiteX3" fmla="*/ 1 w 10179"/>
              <a:gd name="connsiteY3" fmla="*/ 11754 h 11754"/>
              <a:gd name="connsiteX4" fmla="*/ 65 w 10179"/>
              <a:gd name="connsiteY4" fmla="*/ 5388 h 11754"/>
              <a:gd name="connsiteX0" fmla="*/ 103 w 10179"/>
              <a:gd name="connsiteY0" fmla="*/ 5037 h 11754"/>
              <a:gd name="connsiteX1" fmla="*/ 10156 w 10179"/>
              <a:gd name="connsiteY1" fmla="*/ 0 h 11754"/>
              <a:gd name="connsiteX2" fmla="*/ 10174 w 10179"/>
              <a:gd name="connsiteY2" fmla="*/ 3904 h 11754"/>
              <a:gd name="connsiteX3" fmla="*/ 1 w 10179"/>
              <a:gd name="connsiteY3" fmla="*/ 11754 h 11754"/>
              <a:gd name="connsiteX4" fmla="*/ 103 w 10179"/>
              <a:gd name="connsiteY4" fmla="*/ 5037 h 11754"/>
              <a:gd name="connsiteX0" fmla="*/ 103 w 10462"/>
              <a:gd name="connsiteY0" fmla="*/ 6265 h 12982"/>
              <a:gd name="connsiteX1" fmla="*/ 10462 w 10462"/>
              <a:gd name="connsiteY1" fmla="*/ 0 h 12982"/>
              <a:gd name="connsiteX2" fmla="*/ 10174 w 10462"/>
              <a:gd name="connsiteY2" fmla="*/ 5132 h 12982"/>
              <a:gd name="connsiteX3" fmla="*/ 1 w 10462"/>
              <a:gd name="connsiteY3" fmla="*/ 12982 h 12982"/>
              <a:gd name="connsiteX4" fmla="*/ 103 w 10462"/>
              <a:gd name="connsiteY4" fmla="*/ 6265 h 12982"/>
              <a:gd name="connsiteX0" fmla="*/ 103 w 10462"/>
              <a:gd name="connsiteY0" fmla="*/ 6265 h 12982"/>
              <a:gd name="connsiteX1" fmla="*/ 10462 w 10462"/>
              <a:gd name="connsiteY1" fmla="*/ 0 h 12982"/>
              <a:gd name="connsiteX2" fmla="*/ 10443 w 10462"/>
              <a:gd name="connsiteY2" fmla="*/ 4408 h 12982"/>
              <a:gd name="connsiteX3" fmla="*/ 1 w 10462"/>
              <a:gd name="connsiteY3" fmla="*/ 12982 h 12982"/>
              <a:gd name="connsiteX4" fmla="*/ 103 w 10462"/>
              <a:gd name="connsiteY4" fmla="*/ 6265 h 12982"/>
              <a:gd name="connsiteX0" fmla="*/ 103 w 10448"/>
              <a:gd name="connsiteY0" fmla="*/ 6168 h 12885"/>
              <a:gd name="connsiteX1" fmla="*/ 10422 w 10448"/>
              <a:gd name="connsiteY1" fmla="*/ 0 h 12885"/>
              <a:gd name="connsiteX2" fmla="*/ 10443 w 10448"/>
              <a:gd name="connsiteY2" fmla="*/ 4311 h 12885"/>
              <a:gd name="connsiteX3" fmla="*/ 1 w 10448"/>
              <a:gd name="connsiteY3" fmla="*/ 12885 h 12885"/>
              <a:gd name="connsiteX4" fmla="*/ 103 w 10448"/>
              <a:gd name="connsiteY4" fmla="*/ 6168 h 12885"/>
              <a:gd name="connsiteX0" fmla="*/ 103 w 10451"/>
              <a:gd name="connsiteY0" fmla="*/ 6168 h 12885"/>
              <a:gd name="connsiteX1" fmla="*/ 10422 w 10451"/>
              <a:gd name="connsiteY1" fmla="*/ 0 h 12885"/>
              <a:gd name="connsiteX2" fmla="*/ 10443 w 10451"/>
              <a:gd name="connsiteY2" fmla="*/ 4311 h 12885"/>
              <a:gd name="connsiteX3" fmla="*/ 1 w 10451"/>
              <a:gd name="connsiteY3" fmla="*/ 12885 h 12885"/>
              <a:gd name="connsiteX4" fmla="*/ 103 w 10451"/>
              <a:gd name="connsiteY4" fmla="*/ 6168 h 12885"/>
              <a:gd name="connsiteX0" fmla="*/ 103 w 10451"/>
              <a:gd name="connsiteY0" fmla="*/ 6168 h 12885"/>
              <a:gd name="connsiteX1" fmla="*/ 10422 w 10451"/>
              <a:gd name="connsiteY1" fmla="*/ 0 h 12885"/>
              <a:gd name="connsiteX2" fmla="*/ 10443 w 10451"/>
              <a:gd name="connsiteY2" fmla="*/ 4311 h 12885"/>
              <a:gd name="connsiteX3" fmla="*/ 1 w 10451"/>
              <a:gd name="connsiteY3" fmla="*/ 12885 h 12885"/>
              <a:gd name="connsiteX4" fmla="*/ 103 w 10451"/>
              <a:gd name="connsiteY4" fmla="*/ 6168 h 12885"/>
              <a:gd name="connsiteX0" fmla="*/ 103 w 10451"/>
              <a:gd name="connsiteY0" fmla="*/ 6168 h 12885"/>
              <a:gd name="connsiteX1" fmla="*/ 10422 w 10451"/>
              <a:gd name="connsiteY1" fmla="*/ 0 h 12885"/>
              <a:gd name="connsiteX2" fmla="*/ 10443 w 10451"/>
              <a:gd name="connsiteY2" fmla="*/ 4311 h 12885"/>
              <a:gd name="connsiteX3" fmla="*/ 1 w 10451"/>
              <a:gd name="connsiteY3" fmla="*/ 12885 h 12885"/>
              <a:gd name="connsiteX4" fmla="*/ 103 w 10451"/>
              <a:gd name="connsiteY4" fmla="*/ 6168 h 12885"/>
              <a:gd name="connsiteX0" fmla="*/ 14 w 10452"/>
              <a:gd name="connsiteY0" fmla="*/ 6216 h 12885"/>
              <a:gd name="connsiteX1" fmla="*/ 10423 w 10452"/>
              <a:gd name="connsiteY1" fmla="*/ 0 h 12885"/>
              <a:gd name="connsiteX2" fmla="*/ 10444 w 10452"/>
              <a:gd name="connsiteY2" fmla="*/ 4311 h 12885"/>
              <a:gd name="connsiteX3" fmla="*/ 2 w 10452"/>
              <a:gd name="connsiteY3" fmla="*/ 12885 h 12885"/>
              <a:gd name="connsiteX4" fmla="*/ 14 w 10452"/>
              <a:gd name="connsiteY4" fmla="*/ 6216 h 12885"/>
              <a:gd name="connsiteX0" fmla="*/ 0 w 10438"/>
              <a:gd name="connsiteY0" fmla="*/ 6216 h 12595"/>
              <a:gd name="connsiteX1" fmla="*/ 10409 w 10438"/>
              <a:gd name="connsiteY1" fmla="*/ 0 h 12595"/>
              <a:gd name="connsiteX2" fmla="*/ 10430 w 10438"/>
              <a:gd name="connsiteY2" fmla="*/ 4311 h 12595"/>
              <a:gd name="connsiteX3" fmla="*/ 28 w 10438"/>
              <a:gd name="connsiteY3" fmla="*/ 12595 h 12595"/>
              <a:gd name="connsiteX4" fmla="*/ 0 w 10438"/>
              <a:gd name="connsiteY4" fmla="*/ 6216 h 12595"/>
              <a:gd name="connsiteX0" fmla="*/ 0 w 10438"/>
              <a:gd name="connsiteY0" fmla="*/ 6216 h 12595"/>
              <a:gd name="connsiteX1" fmla="*/ 10409 w 10438"/>
              <a:gd name="connsiteY1" fmla="*/ 0 h 12595"/>
              <a:gd name="connsiteX2" fmla="*/ 10430 w 10438"/>
              <a:gd name="connsiteY2" fmla="*/ 4311 h 12595"/>
              <a:gd name="connsiteX3" fmla="*/ 28 w 10438"/>
              <a:gd name="connsiteY3" fmla="*/ 12595 h 12595"/>
              <a:gd name="connsiteX4" fmla="*/ 0 w 10438"/>
              <a:gd name="connsiteY4" fmla="*/ 6216 h 12595"/>
              <a:gd name="connsiteX0" fmla="*/ 0 w 10416"/>
              <a:gd name="connsiteY0" fmla="*/ 6216 h 12595"/>
              <a:gd name="connsiteX1" fmla="*/ 10409 w 10416"/>
              <a:gd name="connsiteY1" fmla="*/ 0 h 12595"/>
              <a:gd name="connsiteX2" fmla="*/ 10400 w 10416"/>
              <a:gd name="connsiteY2" fmla="*/ 4263 h 12595"/>
              <a:gd name="connsiteX3" fmla="*/ 28 w 10416"/>
              <a:gd name="connsiteY3" fmla="*/ 12595 h 12595"/>
              <a:gd name="connsiteX4" fmla="*/ 0 w 10416"/>
              <a:gd name="connsiteY4" fmla="*/ 6216 h 12595"/>
              <a:gd name="connsiteX0" fmla="*/ 0 w 10416"/>
              <a:gd name="connsiteY0" fmla="*/ 6216 h 12595"/>
              <a:gd name="connsiteX1" fmla="*/ 10409 w 10416"/>
              <a:gd name="connsiteY1" fmla="*/ 0 h 12595"/>
              <a:gd name="connsiteX2" fmla="*/ 10400 w 10416"/>
              <a:gd name="connsiteY2" fmla="*/ 4263 h 12595"/>
              <a:gd name="connsiteX3" fmla="*/ 28 w 10416"/>
              <a:gd name="connsiteY3" fmla="*/ 12595 h 12595"/>
              <a:gd name="connsiteX4" fmla="*/ 0 w 10416"/>
              <a:gd name="connsiteY4" fmla="*/ 6216 h 12595"/>
              <a:gd name="connsiteX0" fmla="*/ 0 w 10396"/>
              <a:gd name="connsiteY0" fmla="*/ 6120 h 12595"/>
              <a:gd name="connsiteX1" fmla="*/ 10389 w 10396"/>
              <a:gd name="connsiteY1" fmla="*/ 0 h 12595"/>
              <a:gd name="connsiteX2" fmla="*/ 10380 w 10396"/>
              <a:gd name="connsiteY2" fmla="*/ 4263 h 12595"/>
              <a:gd name="connsiteX3" fmla="*/ 8 w 10396"/>
              <a:gd name="connsiteY3" fmla="*/ 12595 h 12595"/>
              <a:gd name="connsiteX4" fmla="*/ 0 w 10396"/>
              <a:gd name="connsiteY4" fmla="*/ 6120 h 12595"/>
              <a:gd name="connsiteX0" fmla="*/ 0 w 10396"/>
              <a:gd name="connsiteY0" fmla="*/ 6120 h 12595"/>
              <a:gd name="connsiteX1" fmla="*/ 10389 w 10396"/>
              <a:gd name="connsiteY1" fmla="*/ 0 h 12595"/>
              <a:gd name="connsiteX2" fmla="*/ 10380 w 10396"/>
              <a:gd name="connsiteY2" fmla="*/ 4263 h 12595"/>
              <a:gd name="connsiteX3" fmla="*/ 8 w 10396"/>
              <a:gd name="connsiteY3" fmla="*/ 12595 h 12595"/>
              <a:gd name="connsiteX4" fmla="*/ 0 w 10396"/>
              <a:gd name="connsiteY4" fmla="*/ 6120 h 12595"/>
              <a:gd name="connsiteX0" fmla="*/ 0 w 10402"/>
              <a:gd name="connsiteY0" fmla="*/ 6215 h 12690"/>
              <a:gd name="connsiteX1" fmla="*/ 10399 w 10402"/>
              <a:gd name="connsiteY1" fmla="*/ 0 h 12690"/>
              <a:gd name="connsiteX2" fmla="*/ 10380 w 10402"/>
              <a:gd name="connsiteY2" fmla="*/ 4358 h 12690"/>
              <a:gd name="connsiteX3" fmla="*/ 8 w 10402"/>
              <a:gd name="connsiteY3" fmla="*/ 12690 h 12690"/>
              <a:gd name="connsiteX4" fmla="*/ 0 w 10402"/>
              <a:gd name="connsiteY4" fmla="*/ 6215 h 126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2" h="12690">
                <a:moveTo>
                  <a:pt x="0" y="6215"/>
                </a:moveTo>
                <a:cubicBezTo>
                  <a:pt x="10358" y="67"/>
                  <a:pt x="-29" y="6160"/>
                  <a:pt x="10399" y="0"/>
                </a:cubicBezTo>
                <a:cubicBezTo>
                  <a:pt x="10405" y="3993"/>
                  <a:pt x="10405" y="1184"/>
                  <a:pt x="10380" y="4358"/>
                </a:cubicBezTo>
                <a:cubicBezTo>
                  <a:pt x="-17" y="12765"/>
                  <a:pt x="10436" y="4307"/>
                  <a:pt x="8" y="12690"/>
                </a:cubicBezTo>
                <a:cubicBezTo>
                  <a:pt x="-5" y="10444"/>
                  <a:pt x="12" y="8460"/>
                  <a:pt x="0" y="6215"/>
                </a:cubicBezTo>
                <a:close/>
              </a:path>
            </a:pathLst>
          </a:custGeom>
          <a:solidFill>
            <a:srgbClr val="70AD47">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B54F795-B257-F152-DD15-F01EC2375808}"/>
              </a:ext>
            </a:extLst>
          </p:cNvPr>
          <p:cNvSpPr txBox="1"/>
          <p:nvPr/>
        </p:nvSpPr>
        <p:spPr>
          <a:xfrm rot="21035364">
            <a:off x="2631353" y="3366143"/>
            <a:ext cx="2089870" cy="307777"/>
          </a:xfrm>
          <a:prstGeom prst="rect">
            <a:avLst/>
          </a:prstGeom>
          <a:noFill/>
        </p:spPr>
        <p:txBody>
          <a:bodyPr wrap="square" rtlCol="0">
            <a:spAutoFit/>
          </a:bodyPr>
          <a:lstStyle/>
          <a:p>
            <a:r>
              <a:rPr lang="en-US">
                <a:solidFill>
                  <a:schemeClr val="tx1"/>
                </a:solidFill>
                <a:effectLst>
                  <a:outerShdw blurRad="38100" dist="38100" dir="2700000" algn="tl">
                    <a:srgbClr val="000000">
                      <a:alpha val="43137"/>
                    </a:srgbClr>
                  </a:outerShdw>
                </a:effectLst>
              </a:rPr>
              <a:t>+48% for Bangladesh</a:t>
            </a:r>
          </a:p>
        </p:txBody>
      </p:sp>
    </p:spTree>
    <p:extLst>
      <p:ext uri="{BB962C8B-B14F-4D97-AF65-F5344CB8AC3E}">
        <p14:creationId xmlns:p14="http://schemas.microsoft.com/office/powerpoint/2010/main" val="37492884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 name="Picture 10" descr="Free Vector Map of China - Flag">
            <a:extLst>
              <a:ext uri="{FF2B5EF4-FFF2-40B4-BE49-F238E27FC236}">
                <a16:creationId xmlns:a16="http://schemas.microsoft.com/office/drawing/2014/main" id="{3C46D929-8A0D-24C1-3CDF-D0796047ECC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3905" t="14838" r="14132" b="15004"/>
          <a:stretch/>
        </p:blipFill>
        <p:spPr bwMode="auto">
          <a:xfrm>
            <a:off x="26646" y="1468866"/>
            <a:ext cx="2366034" cy="1730018"/>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2CDAC28-63A4-F092-C8CA-4E1AB5EFA5B8}"/>
              </a:ext>
            </a:extLst>
          </p:cNvPr>
          <p:cNvSpPr>
            <a:spLocks noGrp="1"/>
          </p:cNvSpPr>
          <p:nvPr>
            <p:ph type="title"/>
          </p:nvPr>
        </p:nvSpPr>
        <p:spPr>
          <a:xfrm>
            <a:off x="1828800" y="-9832"/>
            <a:ext cx="7315200" cy="762308"/>
          </a:xfrm>
        </p:spPr>
        <p:txBody>
          <a:bodyPr/>
          <a:lstStyle/>
          <a:p>
            <a:r>
              <a:rPr lang="en-US" i="0">
                <a:cs typeface="Calibri" panose="020F0502020204030204" pitchFamily="34" charset="0"/>
              </a:rPr>
              <a:t>Top U.S. Textile &amp; Apparel Export Markets</a:t>
            </a:r>
            <a:endParaRPr lang="en-US"/>
          </a:p>
        </p:txBody>
      </p:sp>
      <p:pic>
        <p:nvPicPr>
          <p:cNvPr id="2050" name="Picture 2" descr="Asean Map Vector Art, Icons, and Graphics for Free Download">
            <a:extLst>
              <a:ext uri="{FF2B5EF4-FFF2-40B4-BE49-F238E27FC236}">
                <a16:creationId xmlns:a16="http://schemas.microsoft.com/office/drawing/2014/main" id="{4A9360D6-0D60-63C9-BAD5-ABCA7C24CA5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6646" y="3635731"/>
            <a:ext cx="3052701" cy="25488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36656E5-C536-55AA-B422-3953ACBEDC96}"/>
              </a:ext>
            </a:extLst>
          </p:cNvPr>
          <p:cNvPicPr>
            <a:picLocks noChangeAspect="1"/>
          </p:cNvPicPr>
          <p:nvPr/>
        </p:nvPicPr>
        <p:blipFill>
          <a:blip r:embed="rId7"/>
          <a:stretch>
            <a:fillRect/>
          </a:stretch>
        </p:blipFill>
        <p:spPr>
          <a:xfrm>
            <a:off x="3761327" y="4996421"/>
            <a:ext cx="2638047" cy="11335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angle"/>
            <a:contourClr>
              <a:srgbClr val="969696"/>
            </a:contourClr>
          </a:sp3d>
        </p:spPr>
      </p:pic>
      <p:pic>
        <p:nvPicPr>
          <p:cNvPr id="2064" name="Picture 16" descr="Flag of the United States of America">
            <a:extLst>
              <a:ext uri="{FF2B5EF4-FFF2-40B4-BE49-F238E27FC236}">
                <a16:creationId xmlns:a16="http://schemas.microsoft.com/office/drawing/2014/main" id="{4B87F98C-5E78-5E30-679B-8FBCB14987C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4792" y="1812482"/>
            <a:ext cx="2241276" cy="1180172"/>
          </a:xfrm>
          <a:prstGeom prst="rect">
            <a:avLst/>
          </a:prstGeom>
          <a:noFill/>
          <a:extLst>
            <a:ext uri="{909E8E84-426E-40DD-AFC4-6F175D3DCCD1}">
              <a14:hiddenFill xmlns:a14="http://schemas.microsoft.com/office/drawing/2010/main">
                <a:solidFill>
                  <a:srgbClr val="FFFFFF"/>
                </a:solidFill>
              </a14:hiddenFill>
            </a:ext>
          </a:extLst>
        </p:spPr>
      </p:pic>
      <p:sp>
        <p:nvSpPr>
          <p:cNvPr id="8" name="Arrow: Pentagon 7">
            <a:extLst>
              <a:ext uri="{FF2B5EF4-FFF2-40B4-BE49-F238E27FC236}">
                <a16:creationId xmlns:a16="http://schemas.microsoft.com/office/drawing/2014/main" id="{434A5346-49F8-1737-5E59-E408485E508F}"/>
              </a:ext>
            </a:extLst>
          </p:cNvPr>
          <p:cNvSpPr/>
          <p:nvPr/>
        </p:nvSpPr>
        <p:spPr>
          <a:xfrm flipH="1">
            <a:off x="2201688" y="2081257"/>
            <a:ext cx="1449771" cy="505236"/>
          </a:xfrm>
          <a:prstGeom prst="homePlate">
            <a:avLst>
              <a:gd name="adj" fmla="val 93119"/>
            </a:avLst>
          </a:prstGeom>
          <a:solidFill>
            <a:schemeClr val="bg2"/>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C00000"/>
                </a:solidFill>
                <a:latin typeface="Calibri" panose="020F0502020204030204" pitchFamily="34" charset="0"/>
                <a:cs typeface="Calibri" panose="020F0502020204030204" pitchFamily="34" charset="0"/>
              </a:rPr>
              <a:t>-0.6%  </a:t>
            </a:r>
          </a:p>
        </p:txBody>
      </p:sp>
      <p:sp>
        <p:nvSpPr>
          <p:cNvPr id="12" name="TextBox 11">
            <a:extLst>
              <a:ext uri="{FF2B5EF4-FFF2-40B4-BE49-F238E27FC236}">
                <a16:creationId xmlns:a16="http://schemas.microsoft.com/office/drawing/2014/main" id="{CF289F7B-B72B-953D-117B-8C9B81052847}"/>
              </a:ext>
            </a:extLst>
          </p:cNvPr>
          <p:cNvSpPr txBox="1"/>
          <p:nvPr/>
        </p:nvSpPr>
        <p:spPr>
          <a:xfrm>
            <a:off x="3758857" y="4590683"/>
            <a:ext cx="2590749" cy="400110"/>
          </a:xfrm>
          <a:prstGeom prst="rect">
            <a:avLst/>
          </a:prstGeom>
          <a:noFill/>
        </p:spPr>
        <p:txBody>
          <a:bodyPr wrap="square">
            <a:spAutoFit/>
          </a:bodyPr>
          <a:lstStyle/>
          <a:p>
            <a:r>
              <a:rPr lang="en-US" sz="2000" b="1">
                <a:latin typeface="Calibri" panose="020F0502020204030204" pitchFamily="34" charset="0"/>
                <a:cs typeface="Calibri" panose="020F0502020204030204" pitchFamily="34" charset="0"/>
              </a:rPr>
              <a:t>FTA Partner Countries</a:t>
            </a:r>
          </a:p>
        </p:txBody>
      </p:sp>
      <p:sp>
        <p:nvSpPr>
          <p:cNvPr id="13" name="Arrow: Pentagon 12">
            <a:extLst>
              <a:ext uri="{FF2B5EF4-FFF2-40B4-BE49-F238E27FC236}">
                <a16:creationId xmlns:a16="http://schemas.microsoft.com/office/drawing/2014/main" id="{1A598047-D4E0-EFE1-6CAA-C95F9369BFC9}"/>
              </a:ext>
            </a:extLst>
          </p:cNvPr>
          <p:cNvSpPr/>
          <p:nvPr/>
        </p:nvSpPr>
        <p:spPr>
          <a:xfrm rot="16200000" flipH="1">
            <a:off x="4414746" y="3474807"/>
            <a:ext cx="1491723" cy="853440"/>
          </a:xfrm>
          <a:prstGeom prst="homePlate">
            <a:avLst>
              <a:gd name="adj" fmla="val 71201"/>
            </a:avLst>
          </a:prstGeom>
          <a:solidFill>
            <a:schemeClr val="bg2"/>
          </a:solidFill>
          <a:ln>
            <a:solidFill>
              <a:srgbClr val="066699"/>
            </a:solidFill>
          </a:ln>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en-US" sz="2400" b="1">
                <a:solidFill>
                  <a:srgbClr val="066699"/>
                </a:solidFill>
                <a:latin typeface="Calibri" panose="020F0502020204030204" pitchFamily="34" charset="0"/>
                <a:cs typeface="Calibri" panose="020F0502020204030204" pitchFamily="34" charset="0"/>
              </a:rPr>
              <a:t>+34%</a:t>
            </a:r>
          </a:p>
        </p:txBody>
      </p:sp>
      <p:sp>
        <p:nvSpPr>
          <p:cNvPr id="17" name="TextBox 16">
            <a:extLst>
              <a:ext uri="{FF2B5EF4-FFF2-40B4-BE49-F238E27FC236}">
                <a16:creationId xmlns:a16="http://schemas.microsoft.com/office/drawing/2014/main" id="{5E1D9143-F79C-0B0B-F301-BC10AE451EA0}"/>
              </a:ext>
            </a:extLst>
          </p:cNvPr>
          <p:cNvSpPr txBox="1"/>
          <p:nvPr/>
        </p:nvSpPr>
        <p:spPr>
          <a:xfrm>
            <a:off x="1925893" y="4163861"/>
            <a:ext cx="908747" cy="400110"/>
          </a:xfrm>
          <a:prstGeom prst="rect">
            <a:avLst/>
          </a:prstGeom>
          <a:solidFill>
            <a:schemeClr val="bg1"/>
          </a:solidFill>
        </p:spPr>
        <p:txBody>
          <a:bodyPr wrap="square">
            <a:spAutoFit/>
          </a:bodyPr>
          <a:lstStyle/>
          <a:p>
            <a:r>
              <a:rPr lang="en-US" sz="2000" b="1">
                <a:latin typeface="Calibri" panose="020F0502020204030204" pitchFamily="34" charset="0"/>
                <a:cs typeface="Calibri" panose="020F0502020204030204" pitchFamily="34" charset="0"/>
              </a:rPr>
              <a:t>ASEAN</a:t>
            </a:r>
          </a:p>
        </p:txBody>
      </p:sp>
      <p:sp>
        <p:nvSpPr>
          <p:cNvPr id="18" name="TextBox 17">
            <a:extLst>
              <a:ext uri="{FF2B5EF4-FFF2-40B4-BE49-F238E27FC236}">
                <a16:creationId xmlns:a16="http://schemas.microsoft.com/office/drawing/2014/main" id="{22ECB06F-09D9-B68E-A102-741E1728A1BC}"/>
              </a:ext>
            </a:extLst>
          </p:cNvPr>
          <p:cNvSpPr txBox="1"/>
          <p:nvPr/>
        </p:nvSpPr>
        <p:spPr>
          <a:xfrm>
            <a:off x="1088216" y="2477814"/>
            <a:ext cx="911340" cy="400110"/>
          </a:xfrm>
          <a:prstGeom prst="rect">
            <a:avLst/>
          </a:prstGeom>
          <a:noFill/>
        </p:spPr>
        <p:txBody>
          <a:bodyPr wrap="square">
            <a:spAutoFit/>
          </a:bodyPr>
          <a:lstStyle/>
          <a:p>
            <a:r>
              <a:rPr lang="en-US" sz="2000" b="1">
                <a:latin typeface="Calibri" panose="020F0502020204030204" pitchFamily="34" charset="0"/>
                <a:cs typeface="Calibri" panose="020F0502020204030204" pitchFamily="34" charset="0"/>
              </a:rPr>
              <a:t>China</a:t>
            </a:r>
          </a:p>
        </p:txBody>
      </p:sp>
      <p:sp>
        <p:nvSpPr>
          <p:cNvPr id="20" name="TextBox 19">
            <a:extLst>
              <a:ext uri="{FF2B5EF4-FFF2-40B4-BE49-F238E27FC236}">
                <a16:creationId xmlns:a16="http://schemas.microsoft.com/office/drawing/2014/main" id="{55AFD59F-E914-A897-E69D-9406A2913403}"/>
              </a:ext>
            </a:extLst>
          </p:cNvPr>
          <p:cNvSpPr txBox="1"/>
          <p:nvPr/>
        </p:nvSpPr>
        <p:spPr>
          <a:xfrm>
            <a:off x="2573200" y="775789"/>
            <a:ext cx="5204459" cy="851297"/>
          </a:xfrm>
          <a:prstGeom prst="roundRect">
            <a:avLst/>
          </a:prstGeom>
          <a:solidFill>
            <a:srgbClr val="066699"/>
          </a:solidFill>
          <a:ln>
            <a:solidFill>
              <a:srgbClr val="C00000"/>
            </a:solidFill>
          </a:ln>
          <a:effectLst/>
        </p:spPr>
        <p:txBody>
          <a:bodyPr wrap="square">
            <a:spAutoFit/>
          </a:bodyPr>
          <a:lstStyle/>
          <a:p>
            <a:pPr algn="ctr"/>
            <a:r>
              <a:rPr lang="en-US" sz="2000">
                <a:solidFill>
                  <a:schemeClr val="bg1"/>
                </a:solidFill>
                <a:latin typeface="Calibri" panose="020F0502020204030204" pitchFamily="34" charset="0"/>
                <a:cs typeface="Calibri" panose="020F0502020204030204" pitchFamily="34" charset="0"/>
              </a:rPr>
              <a:t>% Change of </a:t>
            </a:r>
            <a:r>
              <a:rPr lang="en-US" sz="2000" b="1">
                <a:solidFill>
                  <a:schemeClr val="bg1"/>
                </a:solidFill>
                <a:latin typeface="Calibri" panose="020F0502020204030204" pitchFamily="34" charset="0"/>
                <a:cs typeface="Calibri" panose="020F0502020204030204" pitchFamily="34" charset="0"/>
              </a:rPr>
              <a:t>Exports</a:t>
            </a:r>
            <a:r>
              <a:rPr lang="en-US" sz="2000">
                <a:solidFill>
                  <a:schemeClr val="bg1"/>
                </a:solidFill>
                <a:latin typeface="Calibri" panose="020F0502020204030204" pitchFamily="34" charset="0"/>
                <a:cs typeface="Calibri" panose="020F0502020204030204" pitchFamily="34" charset="0"/>
              </a:rPr>
              <a:t> </a:t>
            </a:r>
            <a:r>
              <a:rPr lang="en-US" sz="2000" i="0">
                <a:solidFill>
                  <a:schemeClr val="bg1"/>
                </a:solidFill>
                <a:latin typeface="Calibri" panose="020F0502020204030204" pitchFamily="34" charset="0"/>
                <a:cs typeface="Calibri" panose="020F0502020204030204" pitchFamily="34" charset="0"/>
              </a:rPr>
              <a:t>of Textiles &amp; Apparel</a:t>
            </a:r>
            <a:r>
              <a:rPr lang="en-US" sz="2000">
                <a:solidFill>
                  <a:schemeClr val="bg1"/>
                </a:solidFill>
                <a:latin typeface="Calibri" panose="020F0502020204030204" pitchFamily="34" charset="0"/>
                <a:cs typeface="Calibri" panose="020F0502020204030204" pitchFamily="34" charset="0"/>
              </a:rPr>
              <a:t> from </a:t>
            </a:r>
            <a:r>
              <a:rPr lang="en-US" sz="2400">
                <a:solidFill>
                  <a:schemeClr val="bg1"/>
                </a:solidFill>
                <a:latin typeface="Calibri" panose="020F0502020204030204" pitchFamily="34" charset="0"/>
                <a:cs typeface="Calibri" panose="020F0502020204030204" pitchFamily="34" charset="0"/>
              </a:rPr>
              <a:t>2020 - 2022</a:t>
            </a:r>
            <a:endParaRPr lang="en-US" sz="2000">
              <a:solidFill>
                <a:schemeClr val="bg1"/>
              </a:solidFill>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E2B6C81A-9447-3849-78A8-0EAAD4C71A90}"/>
              </a:ext>
            </a:extLst>
          </p:cNvPr>
          <p:cNvPicPr>
            <a:picLocks noChangeAspect="1"/>
          </p:cNvPicPr>
          <p:nvPr/>
        </p:nvPicPr>
        <p:blipFill>
          <a:blip r:embed="rId9"/>
          <a:stretch>
            <a:fillRect/>
          </a:stretch>
        </p:blipFill>
        <p:spPr>
          <a:xfrm>
            <a:off x="7347685" y="4725240"/>
            <a:ext cx="1773649" cy="1092827"/>
          </a:xfrm>
          <a:prstGeom prst="rect">
            <a:avLst/>
          </a:prstGeom>
        </p:spPr>
      </p:pic>
      <p:sp>
        <p:nvSpPr>
          <p:cNvPr id="24" name="Arrow: Pentagon 23">
            <a:extLst>
              <a:ext uri="{FF2B5EF4-FFF2-40B4-BE49-F238E27FC236}">
                <a16:creationId xmlns:a16="http://schemas.microsoft.com/office/drawing/2014/main" id="{F8A9B28B-F0CB-BB8F-26D6-E79688F89310}"/>
              </a:ext>
            </a:extLst>
          </p:cNvPr>
          <p:cNvSpPr/>
          <p:nvPr/>
        </p:nvSpPr>
        <p:spPr>
          <a:xfrm rot="3009431">
            <a:off x="6172577" y="3375565"/>
            <a:ext cx="1497703" cy="628901"/>
          </a:xfrm>
          <a:prstGeom prst="homePlate">
            <a:avLst>
              <a:gd name="adj" fmla="val 75561"/>
            </a:avLst>
          </a:prstGeom>
          <a:solidFill>
            <a:schemeClr val="bg2"/>
          </a:solidFill>
          <a:ln>
            <a:solidFill>
              <a:srgbClr val="06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66699"/>
                </a:solidFill>
                <a:latin typeface="Calibri" panose="020F0502020204030204" pitchFamily="34" charset="0"/>
                <a:cs typeface="Calibri" panose="020F0502020204030204" pitchFamily="34" charset="0"/>
              </a:rPr>
              <a:t>+19%</a:t>
            </a:r>
          </a:p>
        </p:txBody>
      </p:sp>
      <p:sp>
        <p:nvSpPr>
          <p:cNvPr id="26" name="TextBox 25">
            <a:extLst>
              <a:ext uri="{FF2B5EF4-FFF2-40B4-BE49-F238E27FC236}">
                <a16:creationId xmlns:a16="http://schemas.microsoft.com/office/drawing/2014/main" id="{A7037E10-EBC4-3A21-6734-0A8A46995B1A}"/>
              </a:ext>
            </a:extLst>
          </p:cNvPr>
          <p:cNvSpPr txBox="1"/>
          <p:nvPr/>
        </p:nvSpPr>
        <p:spPr>
          <a:xfrm>
            <a:off x="7257281" y="4354449"/>
            <a:ext cx="1954455" cy="400110"/>
          </a:xfrm>
          <a:prstGeom prst="rect">
            <a:avLst/>
          </a:prstGeom>
          <a:noFill/>
        </p:spPr>
        <p:txBody>
          <a:bodyPr wrap="square">
            <a:spAutoFit/>
          </a:bodyPr>
          <a:lstStyle/>
          <a:p>
            <a:r>
              <a:rPr lang="en-US" sz="2000" b="1">
                <a:latin typeface="Calibri" panose="020F0502020204030204" pitchFamily="34" charset="0"/>
                <a:cs typeface="Calibri" panose="020F0502020204030204" pitchFamily="34" charset="0"/>
              </a:rPr>
              <a:t>European Union</a:t>
            </a:r>
          </a:p>
        </p:txBody>
      </p:sp>
      <p:sp>
        <p:nvSpPr>
          <p:cNvPr id="28" name="TextBox 27">
            <a:extLst>
              <a:ext uri="{FF2B5EF4-FFF2-40B4-BE49-F238E27FC236}">
                <a16:creationId xmlns:a16="http://schemas.microsoft.com/office/drawing/2014/main" id="{C61F6FBA-16DE-3A73-4903-B50EC1F25314}"/>
              </a:ext>
            </a:extLst>
          </p:cNvPr>
          <p:cNvSpPr txBox="1"/>
          <p:nvPr/>
        </p:nvSpPr>
        <p:spPr>
          <a:xfrm>
            <a:off x="7375266" y="1741087"/>
            <a:ext cx="1768734" cy="1323439"/>
          </a:xfrm>
          <a:prstGeom prst="rect">
            <a:avLst/>
          </a:prstGeom>
          <a:noFill/>
        </p:spPr>
        <p:txBody>
          <a:bodyPr wrap="square">
            <a:spAutoFit/>
          </a:bodyPr>
          <a:lstStyle/>
          <a:p>
            <a:pPr algn="ctr"/>
            <a:r>
              <a:rPr lang="en-US" sz="1600" b="1"/>
              <a:t>Overall Exports grew by 29%</a:t>
            </a:r>
          </a:p>
          <a:p>
            <a:pPr algn="ctr"/>
            <a:endParaRPr lang="en-US" sz="1600" b="1"/>
          </a:p>
          <a:p>
            <a:pPr algn="ctr"/>
            <a:r>
              <a:rPr lang="en-US" sz="1600" b="1"/>
              <a:t>$19.3B in 2020</a:t>
            </a:r>
          </a:p>
          <a:p>
            <a:pPr algn="ctr"/>
            <a:r>
              <a:rPr lang="en-US" sz="1600" b="1"/>
              <a:t>$24.9B in 2022</a:t>
            </a:r>
          </a:p>
        </p:txBody>
      </p:sp>
      <p:sp>
        <p:nvSpPr>
          <p:cNvPr id="9" name="Arrow: Pentagon 8">
            <a:extLst>
              <a:ext uri="{FF2B5EF4-FFF2-40B4-BE49-F238E27FC236}">
                <a16:creationId xmlns:a16="http://schemas.microsoft.com/office/drawing/2014/main" id="{4FC630CD-238D-A18D-0291-9671017AD3FB}"/>
              </a:ext>
            </a:extLst>
          </p:cNvPr>
          <p:cNvSpPr/>
          <p:nvPr/>
        </p:nvSpPr>
        <p:spPr>
          <a:xfrm rot="18840188" flipH="1">
            <a:off x="2619607" y="3336056"/>
            <a:ext cx="1487899" cy="608467"/>
          </a:xfrm>
          <a:prstGeom prst="homePlate">
            <a:avLst>
              <a:gd name="adj" fmla="val 93119"/>
            </a:avLst>
          </a:prstGeom>
          <a:solidFill>
            <a:schemeClr val="bg2"/>
          </a:solidFill>
          <a:ln>
            <a:solidFill>
              <a:srgbClr val="0666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rgbClr val="066699"/>
                </a:solidFill>
                <a:latin typeface="Calibri" panose="020F0502020204030204" pitchFamily="34" charset="0"/>
                <a:cs typeface="Calibri" panose="020F0502020204030204" pitchFamily="34" charset="0"/>
              </a:rPr>
              <a:t>+10% </a:t>
            </a:r>
          </a:p>
        </p:txBody>
      </p:sp>
      <p:pic>
        <p:nvPicPr>
          <p:cNvPr id="4" name="Picture 4" descr="OTEXA">
            <a:extLst>
              <a:ext uri="{FF2B5EF4-FFF2-40B4-BE49-F238E27FC236}">
                <a16:creationId xmlns:a16="http://schemas.microsoft.com/office/drawing/2014/main" id="{B0CD2360-9FCA-2969-8E38-9F671589ACF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08462" y="5913090"/>
            <a:ext cx="1659337" cy="5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8860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B4F4F-8BDD-C630-BF94-BB4940D317AF}"/>
              </a:ext>
            </a:extLst>
          </p:cNvPr>
          <p:cNvSpPr>
            <a:spLocks noGrp="1"/>
          </p:cNvSpPr>
          <p:nvPr>
            <p:ph type="title"/>
          </p:nvPr>
        </p:nvSpPr>
        <p:spPr>
          <a:xfrm>
            <a:off x="1828800" y="-9833"/>
            <a:ext cx="7315200" cy="736931"/>
          </a:xfrm>
        </p:spPr>
        <p:txBody>
          <a:bodyPr>
            <a:normAutofit/>
          </a:bodyPr>
          <a:lstStyle/>
          <a:p>
            <a:r>
              <a:rPr lang="en-US" sz="2800" i="0"/>
              <a:t>FTA </a:t>
            </a:r>
            <a:r>
              <a:rPr lang="en-US" sz="2800" i="0">
                <a:cs typeface="Calibri" panose="020F0502020204030204" pitchFamily="34" charset="0"/>
              </a:rPr>
              <a:t>T</a:t>
            </a:r>
            <a:r>
              <a:rPr lang="en-US" sz="2800" i="0">
                <a:latin typeface="Calibri" panose="020F0502020204030204" pitchFamily="34" charset="0"/>
                <a:cs typeface="Calibri" panose="020F0502020204030204" pitchFamily="34" charset="0"/>
              </a:rPr>
              <a:t>extile and Apparel E</a:t>
            </a:r>
            <a:r>
              <a:rPr lang="en-US" sz="2800" i="0"/>
              <a:t>xport Data</a:t>
            </a:r>
          </a:p>
        </p:txBody>
      </p:sp>
      <p:sp>
        <p:nvSpPr>
          <p:cNvPr id="6" name="TextBox 5">
            <a:extLst>
              <a:ext uri="{FF2B5EF4-FFF2-40B4-BE49-F238E27FC236}">
                <a16:creationId xmlns:a16="http://schemas.microsoft.com/office/drawing/2014/main" id="{130EA8A1-A4DA-705E-E956-69D92B3A3723}"/>
              </a:ext>
            </a:extLst>
          </p:cNvPr>
          <p:cNvSpPr txBox="1"/>
          <p:nvPr/>
        </p:nvSpPr>
        <p:spPr>
          <a:xfrm>
            <a:off x="16118" y="6224603"/>
            <a:ext cx="7747820" cy="261610"/>
          </a:xfrm>
          <a:prstGeom prst="rect">
            <a:avLst/>
          </a:prstGeom>
          <a:noFill/>
        </p:spPr>
        <p:txBody>
          <a:bodyPr wrap="square" rtlCol="0">
            <a:spAutoFit/>
          </a:bodyPr>
          <a:lstStyle/>
          <a:p>
            <a:r>
              <a:rPr lang="en-US" sz="1100">
                <a:solidFill>
                  <a:srgbClr val="666666"/>
                </a:solidFill>
                <a:latin typeface="Calibri" panose="020F0502020204030204" pitchFamily="34" charset="0"/>
                <a:cs typeface="Calibri" panose="020F0502020204030204" pitchFamily="34" charset="0"/>
              </a:rPr>
              <a:t>Source: Office of Textiles and Apparel, Trade Balance Report.</a:t>
            </a:r>
          </a:p>
        </p:txBody>
      </p:sp>
      <p:graphicFrame>
        <p:nvGraphicFramePr>
          <p:cNvPr id="17" name="Chart 16">
            <a:extLst>
              <a:ext uri="{FF2B5EF4-FFF2-40B4-BE49-F238E27FC236}">
                <a16:creationId xmlns:a16="http://schemas.microsoft.com/office/drawing/2014/main" id="{6C86B35D-F4B8-883C-2AFD-B4710FFF597F}"/>
              </a:ext>
            </a:extLst>
          </p:cNvPr>
          <p:cNvGraphicFramePr/>
          <p:nvPr>
            <p:extLst>
              <p:ext uri="{D42A27DB-BD31-4B8C-83A1-F6EECF244321}">
                <p14:modId xmlns:p14="http://schemas.microsoft.com/office/powerpoint/2010/main" val="4089971496"/>
              </p:ext>
            </p:extLst>
          </p:nvPr>
        </p:nvGraphicFramePr>
        <p:xfrm>
          <a:off x="18000" y="802033"/>
          <a:ext cx="6247628" cy="5553375"/>
        </p:xfrm>
        <a:graphic>
          <a:graphicData uri="http://schemas.openxmlformats.org/drawingml/2006/chart">
            <c:chart xmlns:c="http://schemas.openxmlformats.org/drawingml/2006/chart" xmlns:r="http://schemas.openxmlformats.org/officeDocument/2006/relationships" r:id="rId3"/>
          </a:graphicData>
        </a:graphic>
      </p:graphicFrame>
      <p:sp>
        <p:nvSpPr>
          <p:cNvPr id="18" name="TextBox 17">
            <a:extLst>
              <a:ext uri="{FF2B5EF4-FFF2-40B4-BE49-F238E27FC236}">
                <a16:creationId xmlns:a16="http://schemas.microsoft.com/office/drawing/2014/main" id="{1BE6703C-0E10-550C-25B8-57570256594A}"/>
              </a:ext>
            </a:extLst>
          </p:cNvPr>
          <p:cNvSpPr txBox="1"/>
          <p:nvPr/>
        </p:nvSpPr>
        <p:spPr>
          <a:xfrm>
            <a:off x="3604169" y="1206663"/>
            <a:ext cx="4814261" cy="783193"/>
          </a:xfrm>
          <a:prstGeom prst="roundRect">
            <a:avLst/>
          </a:prstGeom>
          <a:solidFill>
            <a:schemeClr val="accent1">
              <a:lumMod val="20000"/>
              <a:lumOff val="80000"/>
            </a:schemeClr>
          </a:solidFill>
        </p:spPr>
        <p:txBody>
          <a:bodyPr wrap="square" rtlCol="0">
            <a:spAutoFit/>
          </a:bodyPr>
          <a:lstStyle/>
          <a:p>
            <a:r>
              <a:rPr lang="en-US" sz="2000">
                <a:solidFill>
                  <a:srgbClr val="444444"/>
                </a:solidFill>
                <a:latin typeface="Calibri" panose="020F0502020204030204" pitchFamily="34" charset="0"/>
                <a:cs typeface="Calibri" panose="020F0502020204030204" pitchFamily="34" charset="0"/>
              </a:rPr>
              <a:t>73% of U.S. textile and apparel exports go to FTA partners</a:t>
            </a:r>
          </a:p>
        </p:txBody>
      </p:sp>
      <p:sp>
        <p:nvSpPr>
          <p:cNvPr id="19" name="TextBox 18">
            <a:extLst>
              <a:ext uri="{FF2B5EF4-FFF2-40B4-BE49-F238E27FC236}">
                <a16:creationId xmlns:a16="http://schemas.microsoft.com/office/drawing/2014/main" id="{1364EAD6-4582-C010-3AF8-F3F7AA3D6C44}"/>
              </a:ext>
            </a:extLst>
          </p:cNvPr>
          <p:cNvSpPr txBox="1"/>
          <p:nvPr/>
        </p:nvSpPr>
        <p:spPr>
          <a:xfrm>
            <a:off x="3604169" y="2469422"/>
            <a:ext cx="4814261" cy="1489829"/>
          </a:xfrm>
          <a:prstGeom prst="roundRect">
            <a:avLst>
              <a:gd name="adj" fmla="val 19242"/>
            </a:avLst>
          </a:prstGeom>
          <a:solidFill>
            <a:schemeClr val="accent1">
              <a:lumMod val="20000"/>
              <a:lumOff val="80000"/>
            </a:schemeClr>
          </a:solidFill>
        </p:spPr>
        <p:txBody>
          <a:bodyPr wrap="square" rtlCol="0">
            <a:spAutoFit/>
          </a:bodyPr>
          <a:lstStyle/>
          <a:p>
            <a:r>
              <a:rPr lang="en-US" sz="2000">
                <a:solidFill>
                  <a:srgbClr val="444444"/>
                </a:solidFill>
                <a:latin typeface="Calibri" panose="020F0502020204030204" pitchFamily="34" charset="0"/>
                <a:cs typeface="Calibri" panose="020F0502020204030204" pitchFamily="34" charset="0"/>
              </a:rPr>
              <a:t>69.8% to Western Hemisphere FTA partners:</a:t>
            </a:r>
          </a:p>
          <a:p>
            <a:pPr marL="342900" indent="-342900">
              <a:buFont typeface="Wingdings" panose="05000000000000000000" pitchFamily="2" charset="2"/>
              <a:buChar char="Ø"/>
            </a:pPr>
            <a:r>
              <a:rPr lang="en-US" sz="2000">
                <a:solidFill>
                  <a:srgbClr val="444444"/>
                </a:solidFill>
                <a:latin typeface="Calibri" panose="020F0502020204030204" pitchFamily="34" charset="0"/>
                <a:cs typeface="Calibri" panose="020F0502020204030204" pitchFamily="34" charset="0"/>
              </a:rPr>
              <a:t>51.5% to USMCA</a:t>
            </a:r>
          </a:p>
          <a:p>
            <a:pPr marL="342900" indent="-342900">
              <a:buFont typeface="Wingdings" panose="05000000000000000000" pitchFamily="2" charset="2"/>
              <a:buChar char="Ø"/>
            </a:pPr>
            <a:r>
              <a:rPr lang="en-US" sz="2000">
                <a:solidFill>
                  <a:srgbClr val="444444"/>
                </a:solidFill>
                <a:latin typeface="Calibri" panose="020F0502020204030204" pitchFamily="34" charset="0"/>
                <a:cs typeface="Calibri" panose="020F0502020204030204" pitchFamily="34" charset="0"/>
              </a:rPr>
              <a:t>16.2% to CAFTA-DR</a:t>
            </a:r>
          </a:p>
        </p:txBody>
      </p:sp>
      <p:pic>
        <p:nvPicPr>
          <p:cNvPr id="3" name="Picture 4" descr="OTEXA">
            <a:extLst>
              <a:ext uri="{FF2B5EF4-FFF2-40B4-BE49-F238E27FC236}">
                <a16:creationId xmlns:a16="http://schemas.microsoft.com/office/drawing/2014/main" id="{4D1C0A3D-64AD-C312-2E05-4858912B09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08462" y="5913090"/>
            <a:ext cx="1659337" cy="5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5494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06BE10E-9198-3EBD-D478-BB57AA0221FA}"/>
              </a:ext>
            </a:extLst>
          </p:cNvPr>
          <p:cNvSpPr>
            <a:spLocks noGrp="1"/>
          </p:cNvSpPr>
          <p:nvPr>
            <p:ph idx="1"/>
          </p:nvPr>
        </p:nvSpPr>
        <p:spPr>
          <a:xfrm>
            <a:off x="4883913" y="2177870"/>
            <a:ext cx="4011653" cy="721820"/>
          </a:xfrm>
        </p:spPr>
        <p:txBody>
          <a:bodyPr>
            <a:normAutofit/>
          </a:bodyPr>
          <a:lstStyle/>
          <a:p>
            <a:pPr marL="0" indent="0" algn="ctr">
              <a:spcBef>
                <a:spcPts val="0"/>
              </a:spcBef>
              <a:buNone/>
            </a:pPr>
            <a:r>
              <a:rPr lang="en-US" sz="1800" b="1">
                <a:solidFill>
                  <a:srgbClr val="444444"/>
                </a:solidFill>
                <a:effectLst/>
                <a:ea typeface="Calibri" panose="020F0502020204030204" pitchFamily="34" charset="0"/>
                <a:cs typeface="Calibri" panose="020F0502020204030204" pitchFamily="34" charset="0"/>
              </a:rPr>
              <a:t>Business and Investment Council</a:t>
            </a:r>
            <a:endParaRPr lang="en-US" sz="1800" b="1">
              <a:solidFill>
                <a:srgbClr val="444444"/>
              </a:solidFill>
              <a:ea typeface="Calibri" panose="020F0502020204030204" pitchFamily="34" charset="0"/>
              <a:cs typeface="Calibri" panose="020F0502020204030204" pitchFamily="34" charset="0"/>
            </a:endParaRPr>
          </a:p>
          <a:p>
            <a:pPr marL="0" marR="0" indent="0" algn="ctr">
              <a:spcBef>
                <a:spcPts val="0"/>
              </a:spcBef>
              <a:spcAft>
                <a:spcPts val="0"/>
              </a:spcAft>
              <a:buNone/>
            </a:pPr>
            <a:r>
              <a:rPr lang="en-US" sz="1600">
                <a:solidFill>
                  <a:srgbClr val="444444"/>
                </a:solidFill>
                <a:ea typeface="Calibri" panose="020F0502020204030204" pitchFamily="34" charset="0"/>
                <a:cs typeface="Calibri" panose="020F0502020204030204" pitchFamily="34" charset="0"/>
              </a:rPr>
              <a:t>(</a:t>
            </a:r>
            <a:r>
              <a:rPr lang="en-US" sz="1600">
                <a:solidFill>
                  <a:srgbClr val="444444"/>
                </a:solidFill>
                <a:effectLst/>
                <a:ea typeface="Calibri" panose="020F0502020204030204" pitchFamily="34" charset="0"/>
                <a:cs typeface="Calibri" panose="020F0502020204030204" pitchFamily="34" charset="0"/>
              </a:rPr>
              <a:t>Honduras, USA, Guatemala, El Salvador)</a:t>
            </a:r>
          </a:p>
        </p:txBody>
      </p:sp>
      <p:sp>
        <p:nvSpPr>
          <p:cNvPr id="3" name="Title 2">
            <a:extLst>
              <a:ext uri="{FF2B5EF4-FFF2-40B4-BE49-F238E27FC236}">
                <a16:creationId xmlns:a16="http://schemas.microsoft.com/office/drawing/2014/main" id="{ABD35310-397C-0047-F992-3D56E2D7B3DD}"/>
              </a:ext>
            </a:extLst>
          </p:cNvPr>
          <p:cNvSpPr>
            <a:spLocks noGrp="1"/>
          </p:cNvSpPr>
          <p:nvPr>
            <p:ph type="title"/>
          </p:nvPr>
        </p:nvSpPr>
        <p:spPr>
          <a:xfrm>
            <a:off x="1828800" y="-9833"/>
            <a:ext cx="7315200" cy="782719"/>
          </a:xfrm>
        </p:spPr>
        <p:txBody>
          <a:bodyPr>
            <a:normAutofit/>
          </a:bodyPr>
          <a:lstStyle/>
          <a:p>
            <a:r>
              <a:rPr lang="en-US" sz="2800" i="0">
                <a:ea typeface="Calibri" panose="020F0502020204030204" pitchFamily="34" charset="0"/>
                <a:cs typeface="Calibri" panose="020F0502020204030204" pitchFamily="34" charset="0"/>
              </a:rPr>
              <a:t>C</a:t>
            </a:r>
            <a:r>
              <a:rPr lang="en-US" sz="2800" i="0">
                <a:effectLst/>
                <a:ea typeface="Calibri" panose="020F0502020204030204" pitchFamily="34" charset="0"/>
                <a:cs typeface="Calibri" panose="020F0502020204030204" pitchFamily="34" charset="0"/>
              </a:rPr>
              <a:t>ommitted Investments in the CAFTA-DR Region</a:t>
            </a:r>
            <a:endParaRPr lang="en-US" sz="2800" i="0">
              <a:cs typeface="Calibri" panose="020F0502020204030204" pitchFamily="34" charset="0"/>
            </a:endParaRPr>
          </a:p>
        </p:txBody>
      </p:sp>
      <p:pic>
        <p:nvPicPr>
          <p:cNvPr id="1026" name="Picture 2" descr="HUGE Business and Investment Council">
            <a:extLst>
              <a:ext uri="{FF2B5EF4-FFF2-40B4-BE49-F238E27FC236}">
                <a16:creationId xmlns:a16="http://schemas.microsoft.com/office/drawing/2014/main" id="{4B6CD2DF-F5F3-B220-557B-AEC0592799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49" b="24655"/>
          <a:stretch/>
        </p:blipFill>
        <p:spPr bwMode="auto">
          <a:xfrm>
            <a:off x="5486400" y="925281"/>
            <a:ext cx="2737915" cy="113625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6">
            <a:extLst>
              <a:ext uri="{FF2B5EF4-FFF2-40B4-BE49-F238E27FC236}">
                <a16:creationId xmlns:a16="http://schemas.microsoft.com/office/drawing/2014/main" id="{E154318A-D76F-AF30-87FC-C7E7871AFB1C}"/>
              </a:ext>
            </a:extLst>
          </p:cNvPr>
          <p:cNvGraphicFramePr>
            <a:graphicFrameLocks noGrp="1"/>
          </p:cNvGraphicFramePr>
          <p:nvPr>
            <p:extLst>
              <p:ext uri="{D42A27DB-BD31-4B8C-83A1-F6EECF244321}">
                <p14:modId xmlns:p14="http://schemas.microsoft.com/office/powerpoint/2010/main" val="1106312391"/>
              </p:ext>
            </p:extLst>
          </p:nvPr>
        </p:nvGraphicFramePr>
        <p:xfrm>
          <a:off x="338600" y="3566144"/>
          <a:ext cx="4292962" cy="2061855"/>
        </p:xfrm>
        <a:graphic>
          <a:graphicData uri="http://schemas.openxmlformats.org/drawingml/2006/table">
            <a:tbl>
              <a:tblPr firstRow="1" bandRow="1">
                <a:tableStyleId>{69CF1AB2-1976-4502-BF36-3FF5EA218861}</a:tableStyleId>
              </a:tblPr>
              <a:tblGrid>
                <a:gridCol w="1191366">
                  <a:extLst>
                    <a:ext uri="{9D8B030D-6E8A-4147-A177-3AD203B41FA5}">
                      <a16:colId xmlns:a16="http://schemas.microsoft.com/office/drawing/2014/main" val="1313335284"/>
                    </a:ext>
                  </a:extLst>
                </a:gridCol>
                <a:gridCol w="895350">
                  <a:extLst>
                    <a:ext uri="{9D8B030D-6E8A-4147-A177-3AD203B41FA5}">
                      <a16:colId xmlns:a16="http://schemas.microsoft.com/office/drawing/2014/main" val="1872763249"/>
                    </a:ext>
                  </a:extLst>
                </a:gridCol>
                <a:gridCol w="1257300">
                  <a:extLst>
                    <a:ext uri="{9D8B030D-6E8A-4147-A177-3AD203B41FA5}">
                      <a16:colId xmlns:a16="http://schemas.microsoft.com/office/drawing/2014/main" val="2753905698"/>
                    </a:ext>
                  </a:extLst>
                </a:gridCol>
                <a:gridCol w="948946">
                  <a:extLst>
                    <a:ext uri="{9D8B030D-6E8A-4147-A177-3AD203B41FA5}">
                      <a16:colId xmlns:a16="http://schemas.microsoft.com/office/drawing/2014/main" val="3432396397"/>
                    </a:ext>
                  </a:extLst>
                </a:gridCol>
              </a:tblGrid>
              <a:tr h="397495">
                <a:tc>
                  <a:txBody>
                    <a:bodyPr/>
                    <a:lstStyle/>
                    <a:p>
                      <a:r>
                        <a:rPr lang="en-US" sz="1800" b="0">
                          <a:solidFill>
                            <a:srgbClr val="444444"/>
                          </a:solidFill>
                          <a:effectLst/>
                          <a:latin typeface="Calibri" panose="020F0502020204030204" pitchFamily="34" charset="0"/>
                          <a:ea typeface="Calibri" panose="020F0502020204030204" pitchFamily="34" charset="0"/>
                          <a:cs typeface="Calibri" panose="020F0502020204030204" pitchFamily="34" charset="0"/>
                        </a:rPr>
                        <a:t>Parkdale </a:t>
                      </a:r>
                      <a:endParaRPr lang="en-US" b="0">
                        <a:solidFill>
                          <a:srgbClr val="444444"/>
                        </a:solidFill>
                        <a:latin typeface="Calibri" panose="020F0502020204030204" pitchFamily="34" charset="0"/>
                        <a:cs typeface="Calibri" panose="020F0502020204030204" pitchFamily="34" charset="0"/>
                      </a:endParaRPr>
                    </a:p>
                  </a:txBody>
                  <a:tcPr/>
                </a:tc>
                <a:tc>
                  <a:txBody>
                    <a:bodyPr/>
                    <a:lstStyle/>
                    <a:p>
                      <a:r>
                        <a:rPr lang="en-US" b="0">
                          <a:solidFill>
                            <a:srgbClr val="444444"/>
                          </a:solidFill>
                          <a:latin typeface="Calibri" panose="020F0502020204030204" pitchFamily="34" charset="0"/>
                          <a:cs typeface="Calibri" panose="020F0502020204030204" pitchFamily="34" charset="0"/>
                        </a:rPr>
                        <a:t>$150m</a:t>
                      </a:r>
                    </a:p>
                  </a:txBody>
                  <a:tcPr/>
                </a:tc>
                <a:tc>
                  <a:txBody>
                    <a:bodyPr/>
                    <a:lstStyle/>
                    <a:p>
                      <a:r>
                        <a:rPr lang="en-US" b="0" err="1">
                          <a:solidFill>
                            <a:srgbClr val="444444"/>
                          </a:solidFill>
                          <a:latin typeface="Calibri" panose="020F0502020204030204" pitchFamily="34" charset="0"/>
                          <a:cs typeface="Calibri" panose="020F0502020204030204" pitchFamily="34" charset="0"/>
                        </a:rPr>
                        <a:t>Protela</a:t>
                      </a:r>
                      <a:endParaRPr lang="en-US" b="0">
                        <a:solidFill>
                          <a:srgbClr val="444444"/>
                        </a:solidFill>
                        <a:latin typeface="Calibri" panose="020F0502020204030204" pitchFamily="34" charset="0"/>
                        <a:cs typeface="Calibri" panose="020F0502020204030204" pitchFamily="34" charset="0"/>
                      </a:endParaRPr>
                    </a:p>
                  </a:txBody>
                  <a:tcPr/>
                </a:tc>
                <a:tc>
                  <a:txBody>
                    <a:bodyPr/>
                    <a:lstStyle/>
                    <a:p>
                      <a:r>
                        <a:rPr lang="en-US" b="0">
                          <a:solidFill>
                            <a:srgbClr val="444444"/>
                          </a:solidFill>
                          <a:latin typeface="Calibri" panose="020F0502020204030204" pitchFamily="34" charset="0"/>
                          <a:cs typeface="Calibri" panose="020F0502020204030204" pitchFamily="34" charset="0"/>
                        </a:rPr>
                        <a:t>$45m</a:t>
                      </a:r>
                    </a:p>
                  </a:txBody>
                  <a:tcPr/>
                </a:tc>
                <a:extLst>
                  <a:ext uri="{0D108BD9-81ED-4DB2-BD59-A6C34878D82A}">
                    <a16:rowId xmlns:a16="http://schemas.microsoft.com/office/drawing/2014/main" val="1602874487"/>
                  </a:ext>
                </a:extLst>
              </a:tr>
              <a:tr h="374980">
                <a:tc>
                  <a:txBody>
                    <a:bodyPr/>
                    <a:lstStyle/>
                    <a:p>
                      <a:r>
                        <a:rPr lang="en-US" sz="1800" err="1">
                          <a:solidFill>
                            <a:srgbClr val="444444"/>
                          </a:solidFill>
                          <a:effectLst/>
                          <a:latin typeface="Calibri" panose="020F0502020204030204" pitchFamily="34" charset="0"/>
                          <a:ea typeface="Calibri" panose="020F0502020204030204" pitchFamily="34" charset="0"/>
                          <a:cs typeface="Calibri" panose="020F0502020204030204" pitchFamily="34" charset="0"/>
                        </a:rPr>
                        <a:t>Intradeco</a:t>
                      </a:r>
                      <a:endParaRPr lang="en-US">
                        <a:solidFill>
                          <a:srgbClr val="444444"/>
                        </a:solidFill>
                        <a:latin typeface="Calibri" panose="020F0502020204030204" pitchFamily="34" charset="0"/>
                        <a:cs typeface="Calibri" panose="020F0502020204030204" pitchFamily="34" charset="0"/>
                      </a:endParaRPr>
                    </a:p>
                  </a:txBody>
                  <a:tcPr/>
                </a:tc>
                <a:tc>
                  <a:txBody>
                    <a:bodyPr/>
                    <a:lstStyle/>
                    <a:p>
                      <a:r>
                        <a:rPr lang="en-US">
                          <a:solidFill>
                            <a:srgbClr val="444444"/>
                          </a:solidFill>
                          <a:latin typeface="Calibri" panose="020F0502020204030204" pitchFamily="34" charset="0"/>
                          <a:cs typeface="Calibri" panose="020F0502020204030204" pitchFamily="34" charset="0"/>
                        </a:rPr>
                        <a:t>$100m</a:t>
                      </a:r>
                    </a:p>
                  </a:txBody>
                  <a:tcPr/>
                </a:tc>
                <a:tc>
                  <a:txBody>
                    <a:bodyPr/>
                    <a:lstStyle/>
                    <a:p>
                      <a:r>
                        <a:rPr lang="en-US">
                          <a:solidFill>
                            <a:srgbClr val="444444"/>
                          </a:solidFill>
                          <a:latin typeface="Calibri" panose="020F0502020204030204" pitchFamily="34" charset="0"/>
                          <a:cs typeface="Calibri" panose="020F0502020204030204" pitchFamily="34" charset="0"/>
                        </a:rPr>
                        <a:t>Columbia</a:t>
                      </a:r>
                    </a:p>
                  </a:txBody>
                  <a:tcPr/>
                </a:tc>
                <a:tc>
                  <a:txBody>
                    <a:bodyPr/>
                    <a:lstStyle/>
                    <a:p>
                      <a:r>
                        <a:rPr lang="en-US">
                          <a:solidFill>
                            <a:srgbClr val="444444"/>
                          </a:solidFill>
                          <a:latin typeface="Calibri" panose="020F0502020204030204" pitchFamily="34" charset="0"/>
                          <a:cs typeface="Calibri" panose="020F0502020204030204" pitchFamily="34" charset="0"/>
                        </a:rPr>
                        <a:t>$200m</a:t>
                      </a:r>
                    </a:p>
                  </a:txBody>
                  <a:tcPr/>
                </a:tc>
                <a:extLst>
                  <a:ext uri="{0D108BD9-81ED-4DB2-BD59-A6C34878D82A}">
                    <a16:rowId xmlns:a16="http://schemas.microsoft.com/office/drawing/2014/main" val="4229653742"/>
                  </a:ext>
                </a:extLst>
              </a:tr>
              <a:tr h="374980">
                <a:tc>
                  <a:txBody>
                    <a:bodyPr/>
                    <a:lstStyle/>
                    <a:p>
                      <a:r>
                        <a:rPr lang="en-US" sz="1800">
                          <a:solidFill>
                            <a:srgbClr val="444444"/>
                          </a:solidFill>
                          <a:effectLst/>
                          <a:latin typeface="Calibri" panose="020F0502020204030204" pitchFamily="34" charset="0"/>
                          <a:ea typeface="Calibri" panose="020F0502020204030204" pitchFamily="34" charset="0"/>
                          <a:cs typeface="Calibri" panose="020F0502020204030204" pitchFamily="34" charset="0"/>
                        </a:rPr>
                        <a:t>Unifi</a:t>
                      </a:r>
                      <a:endParaRPr lang="en-US">
                        <a:solidFill>
                          <a:srgbClr val="444444"/>
                        </a:solidFill>
                        <a:latin typeface="Calibri" panose="020F0502020204030204" pitchFamily="34" charset="0"/>
                        <a:cs typeface="Calibri" panose="020F0502020204030204" pitchFamily="34" charset="0"/>
                      </a:endParaRPr>
                    </a:p>
                  </a:txBody>
                  <a:tcPr/>
                </a:tc>
                <a:tc>
                  <a:txBody>
                    <a:bodyPr/>
                    <a:lstStyle/>
                    <a:p>
                      <a:r>
                        <a:rPr lang="en-US">
                          <a:solidFill>
                            <a:srgbClr val="444444"/>
                          </a:solidFill>
                          <a:latin typeface="Calibri" panose="020F0502020204030204" pitchFamily="34" charset="0"/>
                          <a:cs typeface="Calibri" panose="020F0502020204030204" pitchFamily="34" charset="0"/>
                        </a:rPr>
                        <a:t>$15m</a:t>
                      </a:r>
                    </a:p>
                  </a:txBody>
                  <a:tcPr/>
                </a:tc>
                <a:tc>
                  <a:txBody>
                    <a:bodyPr/>
                    <a:lstStyle/>
                    <a:p>
                      <a:r>
                        <a:rPr lang="en-US" err="1">
                          <a:solidFill>
                            <a:srgbClr val="444444"/>
                          </a:solidFill>
                          <a:latin typeface="Calibri" panose="020F0502020204030204" pitchFamily="34" charset="0"/>
                          <a:cs typeface="Calibri" panose="020F0502020204030204" pitchFamily="34" charset="0"/>
                        </a:rPr>
                        <a:t>Nextil</a:t>
                      </a:r>
                      <a:endParaRPr lang="en-US">
                        <a:solidFill>
                          <a:srgbClr val="444444"/>
                        </a:solidFill>
                        <a:latin typeface="Calibri" panose="020F0502020204030204" pitchFamily="34" charset="0"/>
                        <a:cs typeface="Calibri" panose="020F0502020204030204" pitchFamily="34" charset="0"/>
                      </a:endParaRPr>
                    </a:p>
                  </a:txBody>
                  <a:tcPr>
                    <a:lnB w="12700" cap="flat" cmpd="sng" algn="ctr">
                      <a:solidFill>
                        <a:schemeClr val="accent1"/>
                      </a:solidFill>
                      <a:prstDash val="solid"/>
                      <a:round/>
                      <a:headEnd type="none" w="med" len="med"/>
                      <a:tailEnd type="none" w="med" len="med"/>
                    </a:lnB>
                  </a:tcPr>
                </a:tc>
                <a:tc>
                  <a:txBody>
                    <a:bodyPr/>
                    <a:lstStyle/>
                    <a:p>
                      <a:r>
                        <a:rPr lang="en-US">
                          <a:solidFill>
                            <a:srgbClr val="444444"/>
                          </a:solidFill>
                          <a:latin typeface="Calibri" panose="020F0502020204030204" pitchFamily="34" charset="0"/>
                          <a:cs typeface="Calibri" panose="020F0502020204030204" pitchFamily="34" charset="0"/>
                        </a:rPr>
                        <a:t>$40m</a:t>
                      </a:r>
                    </a:p>
                  </a:txBody>
                  <a:tcPr>
                    <a:lnB w="12700" cap="flat" cmpd="sng" algn="ctr">
                      <a:solidFill>
                        <a:schemeClr val="accent1"/>
                      </a:solidFill>
                      <a:prstDash val="solid"/>
                      <a:round/>
                      <a:headEnd type="none" w="med" len="med"/>
                      <a:tailEnd type="none" w="med" len="med"/>
                    </a:lnB>
                  </a:tcPr>
                </a:tc>
                <a:extLst>
                  <a:ext uri="{0D108BD9-81ED-4DB2-BD59-A6C34878D82A}">
                    <a16:rowId xmlns:a16="http://schemas.microsoft.com/office/drawing/2014/main" val="700358784"/>
                  </a:ext>
                </a:extLst>
              </a:tr>
              <a:tr h="374980">
                <a:tc>
                  <a:txBody>
                    <a:bodyPr/>
                    <a:lstStyle/>
                    <a:p>
                      <a:r>
                        <a:rPr lang="en-US" sz="1800">
                          <a:solidFill>
                            <a:srgbClr val="444444"/>
                          </a:solidFill>
                          <a:effectLst/>
                          <a:latin typeface="Calibri" panose="020F0502020204030204" pitchFamily="34" charset="0"/>
                          <a:ea typeface="Calibri" panose="020F0502020204030204" pitchFamily="34" charset="0"/>
                          <a:cs typeface="Calibri" panose="020F0502020204030204" pitchFamily="34" charset="0"/>
                        </a:rPr>
                        <a:t>San Mar</a:t>
                      </a:r>
                      <a:endParaRPr lang="en-US">
                        <a:solidFill>
                          <a:srgbClr val="444444"/>
                        </a:solidFill>
                        <a:latin typeface="Calibri" panose="020F0502020204030204" pitchFamily="34" charset="0"/>
                        <a:cs typeface="Calibri" panose="020F0502020204030204" pitchFamily="34" charset="0"/>
                      </a:endParaRPr>
                    </a:p>
                  </a:txBody>
                  <a:tcPr>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r>
                        <a:rPr lang="en-US">
                          <a:solidFill>
                            <a:srgbClr val="444444"/>
                          </a:solidFill>
                          <a:latin typeface="Calibri" panose="020F0502020204030204" pitchFamily="34" charset="0"/>
                          <a:cs typeface="Calibri" panose="020F0502020204030204" pitchFamily="34" charset="0"/>
                        </a:rPr>
                        <a:t>$500m</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a:txBody>
                    <a:bodyPr/>
                    <a:lstStyle/>
                    <a:p>
                      <a:r>
                        <a:rPr lang="en-US" b="0">
                          <a:solidFill>
                            <a:srgbClr val="444444"/>
                          </a:solidFill>
                          <a:latin typeface="Calibri" panose="020F0502020204030204" pitchFamily="34" charset="0"/>
                          <a:cs typeface="Calibri" panose="020F0502020204030204" pitchFamily="34" charset="0"/>
                        </a:rPr>
                        <a:t>Target</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US" sz="2000" b="1">
                          <a:solidFill>
                            <a:srgbClr val="444444"/>
                          </a:solidFill>
                          <a:latin typeface="Calibri" panose="020F0502020204030204" pitchFamily="34" charset="0"/>
                          <a:cs typeface="Calibri" panose="020F0502020204030204" pitchFamily="34" charset="0"/>
                        </a:rPr>
                        <a:t>$2.5B*</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rgbClr val="CFD5EA"/>
                      </a:solidFill>
                      <a:prstDash val="solid"/>
                      <a:round/>
                      <a:headEnd type="none" w="med" len="med"/>
                      <a:tailEnd type="none" w="med" len="med"/>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643712243"/>
                  </a:ext>
                </a:extLst>
              </a:tr>
              <a:tr h="374980">
                <a:tc>
                  <a:txBody>
                    <a:bodyPr/>
                    <a:lstStyle/>
                    <a:p>
                      <a:r>
                        <a:rPr lang="en-US" sz="1800">
                          <a:solidFill>
                            <a:srgbClr val="444444"/>
                          </a:solidFill>
                          <a:effectLst/>
                          <a:latin typeface="Calibri" panose="020F0502020204030204" pitchFamily="34" charset="0"/>
                          <a:ea typeface="Calibri" panose="020F0502020204030204" pitchFamily="34" charset="0"/>
                          <a:cs typeface="Calibri" panose="020F0502020204030204" pitchFamily="34" charset="0"/>
                        </a:rPr>
                        <a:t>Gap</a:t>
                      </a:r>
                      <a:endParaRPr lang="en-US">
                        <a:solidFill>
                          <a:srgbClr val="444444"/>
                        </a:solidFill>
                        <a:latin typeface="Calibri" panose="020F0502020204030204" pitchFamily="34" charset="0"/>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r>
                        <a:rPr lang="en-US">
                          <a:solidFill>
                            <a:srgbClr val="444444"/>
                          </a:solidFill>
                          <a:latin typeface="Calibri" panose="020F0502020204030204" pitchFamily="34" charset="0"/>
                          <a:cs typeface="Calibri" panose="020F0502020204030204" pitchFamily="34" charset="0"/>
                        </a:rPr>
                        <a:t>$150m</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tcPr>
                </a:tc>
                <a:tc>
                  <a:txBody>
                    <a:bodyPr/>
                    <a:lstStyle/>
                    <a:p>
                      <a:endParaRPr lang="en-US" b="0">
                        <a:solidFill>
                          <a:srgbClr val="444444"/>
                        </a:solidFill>
                        <a:latin typeface="Calibri" panose="020F0502020204030204" pitchFamily="34" charset="0"/>
                        <a:cs typeface="Calibri" panose="020F0502020204030204" pitchFamily="34" charset="0"/>
                      </a:endParaRP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algn="ctr"/>
                      <a:r>
                        <a:rPr lang="en-US" sz="1400" b="0">
                          <a:solidFill>
                            <a:srgbClr val="444444"/>
                          </a:solidFill>
                          <a:latin typeface="Calibri" panose="020F0502020204030204" pitchFamily="34" charset="0"/>
                          <a:cs typeface="Calibri" panose="020F0502020204030204" pitchFamily="34" charset="0"/>
                        </a:rPr>
                        <a:t>*</a:t>
                      </a:r>
                      <a:r>
                        <a:rPr lang="en-US" sz="1400" b="0" i="1">
                          <a:solidFill>
                            <a:srgbClr val="444444"/>
                          </a:solidFill>
                          <a:latin typeface="Calibri" panose="020F0502020204030204" pitchFamily="34" charset="0"/>
                          <a:cs typeface="Calibri" panose="020F0502020204030204" pitchFamily="34" charset="0"/>
                        </a:rPr>
                        <a:t>Over 10 years</a:t>
                      </a:r>
                    </a:p>
                  </a:txBody>
                  <a:tcPr>
                    <a:lnL w="12700" cap="flat" cmpd="sng" algn="ctr">
                      <a:solidFill>
                        <a:schemeClr val="accent1"/>
                      </a:solid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rgbClr val="CFD5EA"/>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CFD5EA"/>
                    </a:solidFill>
                  </a:tcPr>
                </a:tc>
                <a:extLst>
                  <a:ext uri="{0D108BD9-81ED-4DB2-BD59-A6C34878D82A}">
                    <a16:rowId xmlns:a16="http://schemas.microsoft.com/office/drawing/2014/main" val="57595043"/>
                  </a:ext>
                </a:extLst>
              </a:tr>
            </a:tbl>
          </a:graphicData>
        </a:graphic>
      </p:graphicFrame>
      <p:graphicFrame>
        <p:nvGraphicFramePr>
          <p:cNvPr id="13" name="Table 6">
            <a:extLst>
              <a:ext uri="{FF2B5EF4-FFF2-40B4-BE49-F238E27FC236}">
                <a16:creationId xmlns:a16="http://schemas.microsoft.com/office/drawing/2014/main" id="{70069EB3-CC7E-7FF9-6808-605F01DD595B}"/>
              </a:ext>
            </a:extLst>
          </p:cNvPr>
          <p:cNvGraphicFramePr>
            <a:graphicFrameLocks noGrp="1"/>
          </p:cNvGraphicFramePr>
          <p:nvPr>
            <p:extLst>
              <p:ext uri="{D42A27DB-BD31-4B8C-83A1-F6EECF244321}">
                <p14:modId xmlns:p14="http://schemas.microsoft.com/office/powerpoint/2010/main" val="2326693797"/>
              </p:ext>
            </p:extLst>
          </p:nvPr>
        </p:nvGraphicFramePr>
        <p:xfrm>
          <a:off x="5396437" y="3566144"/>
          <a:ext cx="3009900" cy="736600"/>
        </p:xfrm>
        <a:graphic>
          <a:graphicData uri="http://schemas.openxmlformats.org/drawingml/2006/table">
            <a:tbl>
              <a:tblPr firstRow="1" bandRow="1">
                <a:tableStyleId>{69CF1AB2-1976-4502-BF36-3FF5EA218861}</a:tableStyleId>
              </a:tblPr>
              <a:tblGrid>
                <a:gridCol w="1914525">
                  <a:extLst>
                    <a:ext uri="{9D8B030D-6E8A-4147-A177-3AD203B41FA5}">
                      <a16:colId xmlns:a16="http://schemas.microsoft.com/office/drawing/2014/main" val="1313335284"/>
                    </a:ext>
                  </a:extLst>
                </a:gridCol>
                <a:gridCol w="1095375">
                  <a:extLst>
                    <a:ext uri="{9D8B030D-6E8A-4147-A177-3AD203B41FA5}">
                      <a16:colId xmlns:a16="http://schemas.microsoft.com/office/drawing/2014/main" val="428909587"/>
                    </a:ext>
                  </a:extLst>
                </a:gridCol>
              </a:tblGrid>
              <a:tr h="0">
                <a:tc>
                  <a:txBody>
                    <a:bodyPr/>
                    <a:lstStyle/>
                    <a:p>
                      <a:r>
                        <a:rPr lang="en-US" sz="1800" b="0" err="1">
                          <a:solidFill>
                            <a:srgbClr val="444444"/>
                          </a:solidFill>
                          <a:effectLst/>
                          <a:latin typeface="Calibri" panose="020F0502020204030204" pitchFamily="34" charset="0"/>
                          <a:ea typeface="Calibri" panose="020F0502020204030204" pitchFamily="34" charset="0"/>
                          <a:cs typeface="Calibri" panose="020F0502020204030204" pitchFamily="34" charset="0"/>
                        </a:rPr>
                        <a:t>Elcatex</a:t>
                      </a:r>
                      <a:r>
                        <a:rPr lang="en-US" sz="1800" b="0">
                          <a:solidFill>
                            <a:srgbClr val="444444"/>
                          </a:solidFill>
                          <a:effectLst/>
                          <a:latin typeface="Calibri" panose="020F0502020204030204" pitchFamily="34" charset="0"/>
                          <a:ea typeface="Calibri" panose="020F0502020204030204" pitchFamily="34" charset="0"/>
                          <a:cs typeface="Calibri" panose="020F0502020204030204" pitchFamily="34" charset="0"/>
                        </a:rPr>
                        <a:t> (HN) </a:t>
                      </a:r>
                      <a:endParaRPr lang="en-US" b="0">
                        <a:solidFill>
                          <a:srgbClr val="444444"/>
                        </a:solidFill>
                        <a:latin typeface="Calibri" panose="020F0502020204030204" pitchFamily="34" charset="0"/>
                        <a:cs typeface="Calibri" panose="020F0502020204030204" pitchFamily="34" charset="0"/>
                      </a:endParaRPr>
                    </a:p>
                  </a:txBody>
                  <a:tcPr/>
                </a:tc>
                <a:tc>
                  <a:txBody>
                    <a:bodyPr/>
                    <a:lstStyle/>
                    <a:p>
                      <a:r>
                        <a:rPr lang="en-US" b="0">
                          <a:solidFill>
                            <a:srgbClr val="444444"/>
                          </a:solidFill>
                          <a:latin typeface="Calibri" panose="020F0502020204030204" pitchFamily="34" charset="0"/>
                          <a:cs typeface="Calibri" panose="020F0502020204030204" pitchFamily="34" charset="0"/>
                        </a:rPr>
                        <a:t>$100m</a:t>
                      </a:r>
                    </a:p>
                  </a:txBody>
                  <a:tcPr/>
                </a:tc>
                <a:extLst>
                  <a:ext uri="{0D108BD9-81ED-4DB2-BD59-A6C34878D82A}">
                    <a16:rowId xmlns:a16="http://schemas.microsoft.com/office/drawing/2014/main" val="1602874487"/>
                  </a:ext>
                </a:extLst>
              </a:tr>
              <a:tr h="370840">
                <a:tc>
                  <a:txBody>
                    <a:bodyPr/>
                    <a:lstStyle/>
                    <a:p>
                      <a:r>
                        <a:rPr lang="en-US" sz="1800" err="1">
                          <a:solidFill>
                            <a:srgbClr val="444444"/>
                          </a:solidFill>
                          <a:effectLst/>
                          <a:latin typeface="Calibri" panose="020F0502020204030204" pitchFamily="34" charset="0"/>
                          <a:ea typeface="Calibri" panose="020F0502020204030204" pitchFamily="34" charset="0"/>
                          <a:cs typeface="Calibri" panose="020F0502020204030204" pitchFamily="34" charset="0"/>
                        </a:rPr>
                        <a:t>Imperialtex</a:t>
                      </a:r>
                      <a:r>
                        <a:rPr lang="en-US" sz="1800">
                          <a:solidFill>
                            <a:srgbClr val="444444"/>
                          </a:solidFill>
                          <a:effectLst/>
                          <a:latin typeface="Calibri" panose="020F0502020204030204" pitchFamily="34" charset="0"/>
                          <a:ea typeface="Calibri" panose="020F0502020204030204" pitchFamily="34" charset="0"/>
                          <a:cs typeface="Calibri" panose="020F0502020204030204" pitchFamily="34" charset="0"/>
                        </a:rPr>
                        <a:t> (GT)</a:t>
                      </a:r>
                      <a:endParaRPr lang="en-US">
                        <a:solidFill>
                          <a:srgbClr val="444444"/>
                        </a:solidFill>
                        <a:latin typeface="Calibri" panose="020F0502020204030204" pitchFamily="34" charset="0"/>
                        <a:cs typeface="Calibri" panose="020F0502020204030204" pitchFamily="34" charset="0"/>
                      </a:endParaRPr>
                    </a:p>
                  </a:txBody>
                  <a:tcPr/>
                </a:tc>
                <a:tc>
                  <a:txBody>
                    <a:bodyPr/>
                    <a:lstStyle/>
                    <a:p>
                      <a:r>
                        <a:rPr lang="en-US">
                          <a:solidFill>
                            <a:srgbClr val="444444"/>
                          </a:solidFill>
                          <a:latin typeface="Calibri" panose="020F0502020204030204" pitchFamily="34" charset="0"/>
                          <a:cs typeface="Calibri" panose="020F0502020204030204" pitchFamily="34" charset="0"/>
                        </a:rPr>
                        <a:t>$100m</a:t>
                      </a:r>
                    </a:p>
                  </a:txBody>
                  <a:tcPr/>
                </a:tc>
                <a:extLst>
                  <a:ext uri="{0D108BD9-81ED-4DB2-BD59-A6C34878D82A}">
                    <a16:rowId xmlns:a16="http://schemas.microsoft.com/office/drawing/2014/main" val="4229653742"/>
                  </a:ext>
                </a:extLst>
              </a:tr>
            </a:tbl>
          </a:graphicData>
        </a:graphic>
      </p:graphicFrame>
      <p:sp>
        <p:nvSpPr>
          <p:cNvPr id="14" name="TextBox 13">
            <a:extLst>
              <a:ext uri="{FF2B5EF4-FFF2-40B4-BE49-F238E27FC236}">
                <a16:creationId xmlns:a16="http://schemas.microsoft.com/office/drawing/2014/main" id="{8301746E-53A8-C9C5-7A75-9152B0A07727}"/>
              </a:ext>
            </a:extLst>
          </p:cNvPr>
          <p:cNvSpPr txBox="1"/>
          <p:nvPr/>
        </p:nvSpPr>
        <p:spPr>
          <a:xfrm>
            <a:off x="1528421" y="5828013"/>
            <a:ext cx="5607625" cy="461665"/>
          </a:xfrm>
          <a:prstGeom prst="rect">
            <a:avLst/>
          </a:prstGeom>
          <a:noFill/>
        </p:spPr>
        <p:txBody>
          <a:bodyPr wrap="none" rtlCol="0">
            <a:spAutoFit/>
          </a:bodyPr>
          <a:lstStyle/>
          <a:p>
            <a:pPr marL="0" marR="0" indent="0">
              <a:spcBef>
                <a:spcPts val="0"/>
              </a:spcBef>
              <a:spcAft>
                <a:spcPts val="0"/>
              </a:spcAft>
              <a:buNone/>
            </a:pPr>
            <a:r>
              <a:rPr lang="en-US" sz="2000" b="1">
                <a:solidFill>
                  <a:srgbClr val="444444"/>
                </a:solidFill>
                <a:effectLst/>
                <a:latin typeface="Arial" panose="020B0604020202020204" pitchFamily="34" charset="0"/>
                <a:ea typeface="Calibri" panose="020F0502020204030204" pitchFamily="34" charset="0"/>
              </a:rPr>
              <a:t>TOTAL Regional Investment:    </a:t>
            </a:r>
            <a:r>
              <a:rPr lang="en-US" sz="2400" b="1">
                <a:solidFill>
                  <a:srgbClr val="444444"/>
                </a:solidFill>
                <a:effectLst/>
                <a:latin typeface="Arial" panose="020B0604020202020204" pitchFamily="34" charset="0"/>
                <a:ea typeface="Calibri" panose="020F0502020204030204" pitchFamily="34" charset="0"/>
              </a:rPr>
              <a:t>$3.9 Billion</a:t>
            </a:r>
            <a:endParaRPr lang="en-US" sz="2000">
              <a:solidFill>
                <a:srgbClr val="444444"/>
              </a:solidFill>
              <a:effectLst/>
              <a:latin typeface="Calibri" panose="020F0502020204030204" pitchFamily="34" charset="0"/>
              <a:ea typeface="Calibri" panose="020F0502020204030204" pitchFamily="34" charset="0"/>
            </a:endParaRPr>
          </a:p>
        </p:txBody>
      </p:sp>
      <p:sp>
        <p:nvSpPr>
          <p:cNvPr id="28" name="TextBox 27">
            <a:extLst>
              <a:ext uri="{FF2B5EF4-FFF2-40B4-BE49-F238E27FC236}">
                <a16:creationId xmlns:a16="http://schemas.microsoft.com/office/drawing/2014/main" id="{6CD21ED1-E327-587A-30C9-0BBB4C5A43E2}"/>
              </a:ext>
            </a:extLst>
          </p:cNvPr>
          <p:cNvSpPr txBox="1"/>
          <p:nvPr/>
        </p:nvSpPr>
        <p:spPr>
          <a:xfrm>
            <a:off x="338600" y="973912"/>
            <a:ext cx="4121923" cy="510778"/>
          </a:xfrm>
          <a:prstGeom prst="roundRect">
            <a:avLst/>
          </a:prstGeom>
          <a:noFill/>
          <a:ln w="19050">
            <a:noFill/>
          </a:ln>
        </p:spPr>
        <p:txBody>
          <a:bodyPr wrap="square">
            <a:spAutoFit/>
          </a:bodyPr>
          <a:lstStyle/>
          <a:p>
            <a:pPr marL="0" indent="0" algn="ctr">
              <a:buNone/>
            </a:pPr>
            <a:r>
              <a:rPr lang="en-US" sz="2400" b="1">
                <a:solidFill>
                  <a:srgbClr val="4D8BCE"/>
                </a:solidFill>
                <a:latin typeface="Calibri" panose="020F0502020204030204" pitchFamily="34" charset="0"/>
                <a:cs typeface="Calibri" panose="020F0502020204030204" pitchFamily="34" charset="0"/>
              </a:rPr>
              <a:t>Vice President’s Call to Action</a:t>
            </a:r>
          </a:p>
        </p:txBody>
      </p:sp>
      <p:pic>
        <p:nvPicPr>
          <p:cNvPr id="5" name="Picture 4">
            <a:extLst>
              <a:ext uri="{FF2B5EF4-FFF2-40B4-BE49-F238E27FC236}">
                <a16:creationId xmlns:a16="http://schemas.microsoft.com/office/drawing/2014/main" id="{AF5CE1F3-7D3D-5BF3-DE08-4A0C91601941}"/>
              </a:ext>
            </a:extLst>
          </p:cNvPr>
          <p:cNvPicPr>
            <a:picLocks noChangeAspect="1"/>
          </p:cNvPicPr>
          <p:nvPr/>
        </p:nvPicPr>
        <p:blipFill>
          <a:blip r:embed="rId4"/>
          <a:stretch>
            <a:fillRect/>
          </a:stretch>
        </p:blipFill>
        <p:spPr>
          <a:xfrm>
            <a:off x="238965" y="1466565"/>
            <a:ext cx="4198112" cy="1317973"/>
          </a:xfrm>
          <a:prstGeom prst="rect">
            <a:avLst/>
          </a:prstGeom>
        </p:spPr>
      </p:pic>
      <p:sp>
        <p:nvSpPr>
          <p:cNvPr id="6" name="TextBox 5">
            <a:extLst>
              <a:ext uri="{FF2B5EF4-FFF2-40B4-BE49-F238E27FC236}">
                <a16:creationId xmlns:a16="http://schemas.microsoft.com/office/drawing/2014/main" id="{3332231B-105B-5F72-C2CF-AF1568A873D6}"/>
              </a:ext>
            </a:extLst>
          </p:cNvPr>
          <p:cNvSpPr txBox="1"/>
          <p:nvPr/>
        </p:nvSpPr>
        <p:spPr>
          <a:xfrm>
            <a:off x="614983" y="3020377"/>
            <a:ext cx="3446077" cy="408623"/>
          </a:xfrm>
          <a:prstGeom prst="roundRect">
            <a:avLst/>
          </a:prstGeom>
          <a:solidFill>
            <a:srgbClr val="152B58"/>
          </a:solidFill>
          <a:ln w="19050">
            <a:solidFill>
              <a:srgbClr val="B8B6D0"/>
            </a:solidFill>
          </a:ln>
        </p:spPr>
        <p:txBody>
          <a:bodyPr wrap="square">
            <a:spAutoFit/>
          </a:bodyPr>
          <a:lstStyle/>
          <a:p>
            <a:pPr marL="0" indent="0" algn="ctr">
              <a:buNone/>
            </a:pPr>
            <a:r>
              <a:rPr lang="en-US" sz="1800" b="1">
                <a:solidFill>
                  <a:schemeClr val="bg1"/>
                </a:solidFill>
                <a:latin typeface="Calibri" panose="020F0502020204030204" pitchFamily="34" charset="0"/>
                <a:cs typeface="Calibri" panose="020F0502020204030204" pitchFamily="34" charset="0"/>
              </a:rPr>
              <a:t>Textile and Apparel Investments</a:t>
            </a:r>
          </a:p>
        </p:txBody>
      </p:sp>
      <p:sp>
        <p:nvSpPr>
          <p:cNvPr id="7" name="TextBox 6">
            <a:extLst>
              <a:ext uri="{FF2B5EF4-FFF2-40B4-BE49-F238E27FC236}">
                <a16:creationId xmlns:a16="http://schemas.microsoft.com/office/drawing/2014/main" id="{9E781FC2-B227-7A93-C46A-FEE00E856B77}"/>
              </a:ext>
            </a:extLst>
          </p:cNvPr>
          <p:cNvSpPr txBox="1"/>
          <p:nvPr/>
        </p:nvSpPr>
        <p:spPr>
          <a:xfrm>
            <a:off x="5178349" y="3020376"/>
            <a:ext cx="3446077" cy="408623"/>
          </a:xfrm>
          <a:prstGeom prst="roundRect">
            <a:avLst/>
          </a:prstGeom>
          <a:solidFill>
            <a:srgbClr val="152B58"/>
          </a:solidFill>
          <a:ln w="19050">
            <a:solidFill>
              <a:srgbClr val="B8B6D0"/>
            </a:solidFill>
          </a:ln>
        </p:spPr>
        <p:txBody>
          <a:bodyPr wrap="square">
            <a:spAutoFit/>
          </a:bodyPr>
          <a:lstStyle/>
          <a:p>
            <a:pPr marL="0" indent="0" algn="ctr">
              <a:buNone/>
            </a:pPr>
            <a:r>
              <a:rPr lang="en-US" sz="1800" b="1">
                <a:solidFill>
                  <a:schemeClr val="bg1"/>
                </a:solidFill>
                <a:latin typeface="Calibri" panose="020F0502020204030204" pitchFamily="34" charset="0"/>
                <a:cs typeface="Calibri" panose="020F0502020204030204" pitchFamily="34" charset="0"/>
              </a:rPr>
              <a:t>Textile and Apparel Investments</a:t>
            </a:r>
          </a:p>
        </p:txBody>
      </p:sp>
      <p:pic>
        <p:nvPicPr>
          <p:cNvPr id="9" name="Picture 4" descr="OTEXA">
            <a:extLst>
              <a:ext uri="{FF2B5EF4-FFF2-40B4-BE49-F238E27FC236}">
                <a16:creationId xmlns:a16="http://schemas.microsoft.com/office/drawing/2014/main" id="{D7FF6354-BB9D-3123-388C-234D7A39A32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8462" y="5913090"/>
            <a:ext cx="1659337" cy="5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6519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3D9721-9931-4FDD-9FCF-5F615B69F2F8}"/>
              </a:ext>
            </a:extLst>
          </p:cNvPr>
          <p:cNvSpPr>
            <a:spLocks noGrp="1"/>
          </p:cNvSpPr>
          <p:nvPr>
            <p:ph idx="1"/>
          </p:nvPr>
        </p:nvSpPr>
        <p:spPr>
          <a:xfrm>
            <a:off x="333375" y="1450731"/>
            <a:ext cx="8470157" cy="4845294"/>
          </a:xfrm>
        </p:spPr>
        <p:txBody>
          <a:bodyPr>
            <a:normAutofit/>
          </a:bodyPr>
          <a:lstStyle/>
          <a:p>
            <a:pPr marL="0" indent="0" algn="ctr">
              <a:spcBef>
                <a:spcPts val="0"/>
              </a:spcBef>
              <a:buNone/>
            </a:pPr>
            <a:r>
              <a:rPr lang="en-US" sz="2800" b="1">
                <a:solidFill>
                  <a:srgbClr val="C00000"/>
                </a:solidFill>
                <a:cs typeface="Calibri" panose="020F0502020204030204" pitchFamily="34" charset="0"/>
              </a:rPr>
              <a:t>Thank You!</a:t>
            </a:r>
          </a:p>
          <a:p>
            <a:pPr marL="0" indent="0" algn="ctr">
              <a:spcBef>
                <a:spcPts val="0"/>
              </a:spcBef>
              <a:buNone/>
            </a:pPr>
            <a:endParaRPr lang="en-US" sz="2400" b="1">
              <a:solidFill>
                <a:srgbClr val="444444"/>
              </a:solidFill>
              <a:cs typeface="Calibri" panose="020F0502020204030204" pitchFamily="34" charset="0"/>
            </a:endParaRPr>
          </a:p>
          <a:p>
            <a:pPr marL="0" indent="0" algn="ctr">
              <a:spcBef>
                <a:spcPts val="0"/>
              </a:spcBef>
              <a:buNone/>
            </a:pPr>
            <a:endParaRPr lang="en-US" sz="2000">
              <a:solidFill>
                <a:srgbClr val="444444"/>
              </a:solidFill>
              <a:cs typeface="Calibri" panose="020F0502020204030204" pitchFamily="34" charset="0"/>
            </a:endParaRPr>
          </a:p>
          <a:p>
            <a:pPr marL="0" indent="0" algn="ctr">
              <a:spcBef>
                <a:spcPts val="0"/>
              </a:spcBef>
              <a:buNone/>
            </a:pPr>
            <a:r>
              <a:rPr lang="en-US" b="1">
                <a:solidFill>
                  <a:schemeClr val="tx1"/>
                </a:solidFill>
                <a:cs typeface="Calibri" panose="020F0502020204030204" pitchFamily="34" charset="0"/>
              </a:rPr>
              <a:t>Jennifer Knight</a:t>
            </a:r>
          </a:p>
          <a:p>
            <a:pPr marL="0" lvl="0" indent="0" algn="ctr">
              <a:spcBef>
                <a:spcPts val="0"/>
              </a:spcBef>
              <a:buNone/>
            </a:pPr>
            <a:r>
              <a:rPr lang="en-US">
                <a:solidFill>
                  <a:schemeClr val="tx1"/>
                </a:solidFill>
                <a:cs typeface="Calibri" panose="020F0502020204030204" pitchFamily="34" charset="0"/>
              </a:rPr>
              <a:t>Deputy Assistant Secretary</a:t>
            </a:r>
          </a:p>
          <a:p>
            <a:pPr marL="0" lvl="0" indent="0" algn="ctr">
              <a:spcBef>
                <a:spcPts val="0"/>
              </a:spcBef>
              <a:buNone/>
            </a:pPr>
            <a:r>
              <a:rPr lang="en-US">
                <a:solidFill>
                  <a:schemeClr val="tx1"/>
                </a:solidFill>
                <a:cs typeface="Calibri" panose="020F0502020204030204" pitchFamily="34" charset="0"/>
              </a:rPr>
              <a:t>for Textiles, Consumer Goods and Materials</a:t>
            </a:r>
          </a:p>
          <a:p>
            <a:pPr marL="0" lvl="0" indent="0" algn="ctr">
              <a:spcBef>
                <a:spcPts val="0"/>
              </a:spcBef>
              <a:buNone/>
            </a:pPr>
            <a:r>
              <a:rPr lang="en-US">
                <a:solidFill>
                  <a:schemeClr val="tx1"/>
                </a:solidFill>
                <a:cs typeface="Calibri" panose="020F0502020204030204" pitchFamily="34" charset="0"/>
              </a:rPr>
              <a:t>U.S. Department of Commerce</a:t>
            </a:r>
          </a:p>
          <a:p>
            <a:pPr marL="0" lvl="0" indent="0" algn="ctr">
              <a:spcBef>
                <a:spcPts val="0"/>
              </a:spcBef>
              <a:buNone/>
            </a:pPr>
            <a:r>
              <a:rPr lang="en-US">
                <a:solidFill>
                  <a:srgbClr val="444444"/>
                </a:solidFill>
                <a:cs typeface="Calibri" panose="020F0502020204030204" pitchFamily="34" charset="0"/>
                <a:hlinkClick r:id="rId2"/>
              </a:rPr>
              <a:t>Jennifer.Knight@trade.gov</a:t>
            </a:r>
            <a:endParaRPr lang="en-US">
              <a:solidFill>
                <a:srgbClr val="444444"/>
              </a:solidFill>
              <a:cs typeface="Calibri" panose="020F0502020204030204" pitchFamily="34" charset="0"/>
            </a:endParaRPr>
          </a:p>
          <a:p>
            <a:pPr marL="0" lvl="0" indent="0" algn="ctr">
              <a:spcBef>
                <a:spcPts val="0"/>
              </a:spcBef>
              <a:buNone/>
            </a:pPr>
            <a:endParaRPr lang="en-US">
              <a:solidFill>
                <a:srgbClr val="444444"/>
              </a:solidFill>
              <a:cs typeface="Calibri" panose="020F0502020204030204" pitchFamily="34" charset="0"/>
            </a:endParaRPr>
          </a:p>
          <a:p>
            <a:pPr marL="0" lvl="0" indent="0" algn="ctr">
              <a:spcBef>
                <a:spcPts val="0"/>
              </a:spcBef>
              <a:buNone/>
            </a:pPr>
            <a:endParaRPr lang="en-US" sz="2000">
              <a:solidFill>
                <a:srgbClr val="444444"/>
              </a:solidFill>
              <a:cs typeface="Calibri" panose="020F0502020204030204" pitchFamily="34" charset="0"/>
            </a:endParaRPr>
          </a:p>
          <a:p>
            <a:pPr marL="0" lvl="0" indent="0" algn="ctr">
              <a:spcBef>
                <a:spcPts val="0"/>
              </a:spcBef>
              <a:buNone/>
            </a:pPr>
            <a:r>
              <a:rPr lang="en-US" sz="2400">
                <a:solidFill>
                  <a:srgbClr val="444444"/>
                </a:solidFill>
                <a:cs typeface="Calibri" panose="020F0502020204030204" pitchFamily="34" charset="0"/>
                <a:hlinkClick r:id="rId3"/>
              </a:rPr>
              <a:t>www.trade.gov/otexa</a:t>
            </a:r>
            <a:endParaRPr lang="en" sz="2400">
              <a:solidFill>
                <a:srgbClr val="444444"/>
              </a:solidFill>
              <a:cs typeface="Calibri" panose="020F0502020204030204" pitchFamily="34" charset="0"/>
            </a:endParaRPr>
          </a:p>
          <a:p>
            <a:pPr marL="0" indent="0">
              <a:buNone/>
            </a:pPr>
            <a:endParaRPr lang="en-US" sz="2400">
              <a:solidFill>
                <a:srgbClr val="444444"/>
              </a:solidFill>
            </a:endParaRPr>
          </a:p>
        </p:txBody>
      </p:sp>
    </p:spTree>
    <p:extLst>
      <p:ext uri="{BB962C8B-B14F-4D97-AF65-F5344CB8AC3E}">
        <p14:creationId xmlns:p14="http://schemas.microsoft.com/office/powerpoint/2010/main" val="27163156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04B728-2E3F-C894-85F1-024E16D494A6}"/>
              </a:ext>
            </a:extLst>
          </p:cNvPr>
          <p:cNvSpPr>
            <a:spLocks noGrp="1"/>
          </p:cNvSpPr>
          <p:nvPr>
            <p:ph type="title"/>
          </p:nvPr>
        </p:nvSpPr>
        <p:spPr>
          <a:xfrm>
            <a:off x="1828800" y="-9833"/>
            <a:ext cx="7315200" cy="801141"/>
          </a:xfrm>
        </p:spPr>
        <p:txBody>
          <a:bodyPr/>
          <a:lstStyle/>
          <a:p>
            <a:endParaRPr lang="en-US">
              <a:solidFill>
                <a:srgbClr val="066699"/>
              </a:solidFill>
            </a:endParaRPr>
          </a:p>
        </p:txBody>
      </p:sp>
      <p:sp>
        <p:nvSpPr>
          <p:cNvPr id="11" name="Title 1">
            <a:extLst>
              <a:ext uri="{FF2B5EF4-FFF2-40B4-BE49-F238E27FC236}">
                <a16:creationId xmlns:a16="http://schemas.microsoft.com/office/drawing/2014/main" id="{3DE86B15-EAF5-8508-6878-DE4677E07D5A}"/>
              </a:ext>
            </a:extLst>
          </p:cNvPr>
          <p:cNvSpPr txBox="1">
            <a:spLocks/>
          </p:cNvSpPr>
          <p:nvPr/>
        </p:nvSpPr>
        <p:spPr>
          <a:xfrm>
            <a:off x="1914524" y="-9832"/>
            <a:ext cx="7229475" cy="772430"/>
          </a:xfrm>
          <a:prstGeom prst="rect">
            <a:avLst/>
          </a:prstGeom>
        </p:spPr>
        <p:txBody>
          <a:bodyPr anchor="ctr">
            <a:normAutofit/>
          </a:bodyPr>
          <a:lstStyle>
            <a:lvl1pPr algn="ctr" defTabSz="914400" rtl="0" eaLnBrk="1" latinLnBrk="0" hangingPunct="1">
              <a:spcBef>
                <a:spcPct val="0"/>
              </a:spcBef>
              <a:buNone/>
              <a:defRPr sz="2400" b="1" i="1" kern="1200">
                <a:solidFill>
                  <a:schemeClr val="bg1"/>
                </a:solidFill>
                <a:latin typeface="Calibri" panose="020F0502020204030204" pitchFamily="34" charset="0"/>
                <a:ea typeface="+mj-ea"/>
                <a:cs typeface="+mj-cs"/>
              </a:defRPr>
            </a:lvl1pPr>
          </a:lstStyle>
          <a:p>
            <a:r>
              <a:rPr lang="en-US" sz="2100" i="0">
                <a:cs typeface="Calibri" panose="020F0502020204030204" pitchFamily="34" charset="0"/>
              </a:rPr>
              <a:t>USFIA – Trade Policy Update</a:t>
            </a:r>
          </a:p>
        </p:txBody>
      </p:sp>
      <p:cxnSp>
        <p:nvCxnSpPr>
          <p:cNvPr id="15" name="Straight Connector 14">
            <a:extLst>
              <a:ext uri="{FF2B5EF4-FFF2-40B4-BE49-F238E27FC236}">
                <a16:creationId xmlns:a16="http://schemas.microsoft.com/office/drawing/2014/main" id="{79485117-2E4F-E8EC-A0AA-9E31119BF632}"/>
              </a:ext>
            </a:extLst>
          </p:cNvPr>
          <p:cNvCxnSpPr>
            <a:cxnSpLocks/>
          </p:cNvCxnSpPr>
          <p:nvPr/>
        </p:nvCxnSpPr>
        <p:spPr>
          <a:xfrm flipV="1">
            <a:off x="-288851" y="2171600"/>
            <a:ext cx="9898911" cy="10997"/>
          </a:xfrm>
          <a:prstGeom prst="line">
            <a:avLst/>
          </a:prstGeom>
          <a:ln w="34925">
            <a:solidFill>
              <a:srgbClr val="B8212F"/>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3820EF4-557E-57A7-6030-248FF95D1736}"/>
              </a:ext>
            </a:extLst>
          </p:cNvPr>
          <p:cNvPicPr>
            <a:picLocks noChangeAspect="1"/>
          </p:cNvPicPr>
          <p:nvPr/>
        </p:nvPicPr>
        <p:blipFill rotWithShape="1">
          <a:blip r:embed="rId3"/>
          <a:srcRect l="-1256" t="30760" r="-6468" b="30794"/>
          <a:stretch/>
        </p:blipFill>
        <p:spPr>
          <a:xfrm>
            <a:off x="3616504" y="762596"/>
            <a:ext cx="5877316" cy="1398007"/>
          </a:xfrm>
          <a:prstGeom prst="rect">
            <a:avLst/>
          </a:prstGeom>
        </p:spPr>
      </p:pic>
      <p:sp>
        <p:nvSpPr>
          <p:cNvPr id="14" name="Rectangle: Diagonal Corners Snipped 13">
            <a:extLst>
              <a:ext uri="{FF2B5EF4-FFF2-40B4-BE49-F238E27FC236}">
                <a16:creationId xmlns:a16="http://schemas.microsoft.com/office/drawing/2014/main" id="{A187AF15-EC65-C2B8-C9FC-D67E5B8DF295}"/>
              </a:ext>
            </a:extLst>
          </p:cNvPr>
          <p:cNvSpPr/>
          <p:nvPr/>
        </p:nvSpPr>
        <p:spPr>
          <a:xfrm rot="16200000" flipH="1">
            <a:off x="1161662" y="-1227740"/>
            <a:ext cx="1419999" cy="5400675"/>
          </a:xfrm>
          <a:prstGeom prst="snip2DiagRect">
            <a:avLst>
              <a:gd name="adj1" fmla="val 0"/>
              <a:gd name="adj2" fmla="val 50000"/>
            </a:avLst>
          </a:prstGeom>
          <a:solidFill>
            <a:srgbClr val="066699"/>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4C9B12DD-2D82-04E0-98FB-7E8E026D4DAB}"/>
              </a:ext>
            </a:extLst>
          </p:cNvPr>
          <p:cNvSpPr txBox="1"/>
          <p:nvPr/>
        </p:nvSpPr>
        <p:spPr>
          <a:xfrm>
            <a:off x="-258620" y="1139054"/>
            <a:ext cx="4174840" cy="646331"/>
          </a:xfrm>
          <a:prstGeom prst="rect">
            <a:avLst/>
          </a:prstGeom>
          <a:noFill/>
        </p:spPr>
        <p:txBody>
          <a:bodyPr wrap="square" rtlCol="0">
            <a:spAutoFit/>
          </a:bodyPr>
          <a:lstStyle/>
          <a:p>
            <a:pPr algn="ctr"/>
            <a:r>
              <a:rPr lang="en-US" sz="3600" b="1">
                <a:solidFill>
                  <a:schemeClr val="bg1"/>
                </a:solidFill>
                <a:latin typeface="Calibri" panose="020F0502020204030204" pitchFamily="34" charset="0"/>
                <a:cs typeface="Calibri" panose="020F0502020204030204" pitchFamily="34" charset="0"/>
              </a:rPr>
              <a:t>Agenda</a:t>
            </a:r>
          </a:p>
        </p:txBody>
      </p:sp>
      <p:graphicFrame>
        <p:nvGraphicFramePr>
          <p:cNvPr id="17" name="Diagram 16">
            <a:extLst>
              <a:ext uri="{FF2B5EF4-FFF2-40B4-BE49-F238E27FC236}">
                <a16:creationId xmlns:a16="http://schemas.microsoft.com/office/drawing/2014/main" id="{033393F1-E45F-3CBF-A1B5-C559C8D3D90F}"/>
              </a:ext>
            </a:extLst>
          </p:cNvPr>
          <p:cNvGraphicFramePr/>
          <p:nvPr>
            <p:extLst>
              <p:ext uri="{D42A27DB-BD31-4B8C-83A1-F6EECF244321}">
                <p14:modId xmlns:p14="http://schemas.microsoft.com/office/powerpoint/2010/main" val="2116134950"/>
              </p:ext>
            </p:extLst>
          </p:nvPr>
        </p:nvGraphicFramePr>
        <p:xfrm>
          <a:off x="2100974" y="2380025"/>
          <a:ext cx="4799720" cy="37153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3314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3283947D-140C-929C-9FA0-B59202AB4890}"/>
              </a:ext>
            </a:extLst>
          </p:cNvPr>
          <p:cNvGraphicFramePr>
            <a:graphicFrameLocks noGrp="1"/>
          </p:cNvGraphicFramePr>
          <p:nvPr>
            <p:ph idx="1"/>
            <p:extLst>
              <p:ext uri="{D42A27DB-BD31-4B8C-83A1-F6EECF244321}">
                <p14:modId xmlns:p14="http://schemas.microsoft.com/office/powerpoint/2010/main" val="2311508689"/>
              </p:ext>
            </p:extLst>
          </p:nvPr>
        </p:nvGraphicFramePr>
        <p:xfrm>
          <a:off x="0" y="806335"/>
          <a:ext cx="9143999" cy="5345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a:extLst>
              <a:ext uri="{FF2B5EF4-FFF2-40B4-BE49-F238E27FC236}">
                <a16:creationId xmlns:a16="http://schemas.microsoft.com/office/drawing/2014/main" id="{824ADBA5-4FC4-8789-810A-2D5483E9FF8D}"/>
              </a:ext>
            </a:extLst>
          </p:cNvPr>
          <p:cNvSpPr>
            <a:spLocks noGrp="1"/>
          </p:cNvSpPr>
          <p:nvPr>
            <p:ph type="title"/>
          </p:nvPr>
        </p:nvSpPr>
        <p:spPr>
          <a:xfrm>
            <a:off x="1828800" y="-9833"/>
            <a:ext cx="7315200" cy="741353"/>
          </a:xfrm>
        </p:spPr>
        <p:txBody>
          <a:bodyPr/>
          <a:lstStyle/>
          <a:p>
            <a:r>
              <a:rPr lang="en-US"/>
              <a:t>Factors Affecting Supply Chain Resiliency </a:t>
            </a:r>
          </a:p>
        </p:txBody>
      </p:sp>
    </p:spTree>
    <p:extLst>
      <p:ext uri="{BB962C8B-B14F-4D97-AF65-F5344CB8AC3E}">
        <p14:creationId xmlns:p14="http://schemas.microsoft.com/office/powerpoint/2010/main" val="2822684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CA87EBD-573E-5105-F4A4-FDEF0EB1B0E2}"/>
              </a:ext>
            </a:extLst>
          </p:cNvPr>
          <p:cNvPicPr>
            <a:picLocks noChangeAspect="1"/>
          </p:cNvPicPr>
          <p:nvPr/>
        </p:nvPicPr>
        <p:blipFill rotWithShape="1">
          <a:blip r:embed="rId3">
            <a:alphaModFix amt="15000"/>
          </a:blip>
          <a:srcRect l="418" t="15543" r="7028" b="9974"/>
          <a:stretch/>
        </p:blipFill>
        <p:spPr>
          <a:xfrm>
            <a:off x="5486400" y="3429000"/>
            <a:ext cx="3746708" cy="3036868"/>
          </a:xfrm>
          <a:prstGeom prst="rect">
            <a:avLst/>
          </a:prstGeom>
          <a:ln>
            <a:noFill/>
          </a:ln>
          <a:effectLst>
            <a:softEdge rad="112500"/>
          </a:effectLst>
        </p:spPr>
      </p:pic>
      <p:sp>
        <p:nvSpPr>
          <p:cNvPr id="3" name="Title 2">
            <a:extLst>
              <a:ext uri="{FF2B5EF4-FFF2-40B4-BE49-F238E27FC236}">
                <a16:creationId xmlns:a16="http://schemas.microsoft.com/office/drawing/2014/main" id="{E022253D-FC4F-6D66-0F06-7A580DCA9BB6}"/>
              </a:ext>
            </a:extLst>
          </p:cNvPr>
          <p:cNvSpPr>
            <a:spLocks noGrp="1"/>
          </p:cNvSpPr>
          <p:nvPr>
            <p:ph type="title"/>
          </p:nvPr>
        </p:nvSpPr>
        <p:spPr>
          <a:xfrm>
            <a:off x="1828800" y="-9832"/>
            <a:ext cx="7315200" cy="814166"/>
          </a:xfrm>
        </p:spPr>
        <p:txBody>
          <a:bodyPr/>
          <a:lstStyle/>
          <a:p>
            <a:r>
              <a:rPr lang="en-US" i="0"/>
              <a:t>Trade Policy focused on Supply Chains and China</a:t>
            </a:r>
          </a:p>
        </p:txBody>
      </p:sp>
      <p:sp>
        <p:nvSpPr>
          <p:cNvPr id="5" name="TextBox 4">
            <a:extLst>
              <a:ext uri="{FF2B5EF4-FFF2-40B4-BE49-F238E27FC236}">
                <a16:creationId xmlns:a16="http://schemas.microsoft.com/office/drawing/2014/main" id="{65268D62-F397-CCDA-49B9-A7E8A095DDFF}"/>
              </a:ext>
            </a:extLst>
          </p:cNvPr>
          <p:cNvSpPr txBox="1"/>
          <p:nvPr/>
        </p:nvSpPr>
        <p:spPr>
          <a:xfrm>
            <a:off x="245535" y="963920"/>
            <a:ext cx="4123266" cy="2213372"/>
          </a:xfrm>
          <a:prstGeom prst="wedgeRoundRectCallout">
            <a:avLst>
              <a:gd name="adj1" fmla="val -40818"/>
              <a:gd name="adj2" fmla="val 62071"/>
              <a:gd name="adj3" fmla="val 16667"/>
            </a:avLst>
          </a:prstGeom>
          <a:noFill/>
          <a:ln w="19050">
            <a:solidFill>
              <a:srgbClr val="C00000"/>
            </a:solidFill>
          </a:ln>
        </p:spPr>
        <p:txBody>
          <a:bodyPr wrap="square" rtlCol="0">
            <a:spAutoFit/>
          </a:bodyPr>
          <a:lstStyle/>
          <a:p>
            <a:r>
              <a:rPr lang="en-US" sz="1600">
                <a:latin typeface="Calibri" panose="020F0502020204030204" pitchFamily="34" charset="0"/>
                <a:cs typeface="Calibri" panose="020F0502020204030204" pitchFamily="34" charset="0"/>
              </a:rPr>
              <a:t>“U.S. Trade Representative Kathrine Tai and other Biden administration officials have said repeatedly that the administration is taking a new approach to trade and trade deals, one that prioritizes workers, the environment and resiliency”</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 Inside US Trade (Feb 15, 2023</a:t>
            </a:r>
          </a:p>
        </p:txBody>
      </p:sp>
      <p:sp>
        <p:nvSpPr>
          <p:cNvPr id="6" name="TextBox 5">
            <a:extLst>
              <a:ext uri="{FF2B5EF4-FFF2-40B4-BE49-F238E27FC236}">
                <a16:creationId xmlns:a16="http://schemas.microsoft.com/office/drawing/2014/main" id="{F57E07AD-129B-B3E5-784B-83EA6299AC2E}"/>
              </a:ext>
            </a:extLst>
          </p:cNvPr>
          <p:cNvSpPr txBox="1"/>
          <p:nvPr/>
        </p:nvSpPr>
        <p:spPr>
          <a:xfrm>
            <a:off x="262469" y="3882313"/>
            <a:ext cx="4123266" cy="1634490"/>
          </a:xfrm>
          <a:prstGeom prst="wedgeRoundRectCallout">
            <a:avLst>
              <a:gd name="adj1" fmla="val -40037"/>
              <a:gd name="adj2" fmla="val 65618"/>
              <a:gd name="adj3" fmla="val 16667"/>
            </a:avLst>
          </a:prstGeom>
          <a:noFill/>
          <a:ln w="19050">
            <a:solidFill>
              <a:srgbClr val="066699"/>
            </a:solidFill>
          </a:ln>
        </p:spPr>
        <p:txBody>
          <a:bodyPr wrap="square" rtlCol="0">
            <a:spAutoFit/>
          </a:bodyPr>
          <a:lstStyle/>
          <a:p>
            <a:r>
              <a:rPr lang="en-US" sz="1600">
                <a:latin typeface="Calibri" panose="020F0502020204030204" pitchFamily="34" charset="0"/>
                <a:cs typeface="Calibri" panose="020F0502020204030204" pitchFamily="34" charset="0"/>
              </a:rPr>
              <a:t>“The Select Committee will focus on “…restoring supply chains and ending critical economic dependencies on China…”</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-Speaker Kevin </a:t>
            </a:r>
            <a:r>
              <a:rPr lang="en-US" err="1">
                <a:latin typeface="Calibri" panose="020F0502020204030204" pitchFamily="34" charset="0"/>
                <a:cs typeface="Calibri" panose="020F0502020204030204" pitchFamily="34" charset="0"/>
              </a:rPr>
              <a:t>McMarthy</a:t>
            </a:r>
            <a:r>
              <a:rPr lang="en-US">
                <a:latin typeface="Calibri" panose="020F0502020204030204" pitchFamily="34" charset="0"/>
                <a:cs typeface="Calibri" panose="020F0502020204030204" pitchFamily="34" charset="0"/>
              </a:rPr>
              <a:t> (R-CA)</a:t>
            </a:r>
          </a:p>
          <a:p>
            <a:r>
              <a:rPr lang="en-US">
                <a:latin typeface="Calibri" panose="020F0502020204030204" pitchFamily="34" charset="0"/>
                <a:cs typeface="Calibri" panose="020F0502020204030204" pitchFamily="34" charset="0"/>
              </a:rPr>
              <a:t> Rep. Mike Gallagher (R-WI)</a:t>
            </a:r>
          </a:p>
        </p:txBody>
      </p:sp>
      <p:sp>
        <p:nvSpPr>
          <p:cNvPr id="8" name="TextBox 7">
            <a:extLst>
              <a:ext uri="{FF2B5EF4-FFF2-40B4-BE49-F238E27FC236}">
                <a16:creationId xmlns:a16="http://schemas.microsoft.com/office/drawing/2014/main" id="{C06CE165-ECF0-4082-2334-F7E79FFB30B0}"/>
              </a:ext>
            </a:extLst>
          </p:cNvPr>
          <p:cNvSpPr txBox="1"/>
          <p:nvPr/>
        </p:nvSpPr>
        <p:spPr>
          <a:xfrm>
            <a:off x="4775200" y="963920"/>
            <a:ext cx="3953931" cy="1634490"/>
          </a:xfrm>
          <a:prstGeom prst="wedgeRoundRectCallout">
            <a:avLst>
              <a:gd name="adj1" fmla="val 39390"/>
              <a:gd name="adj2" fmla="val 65410"/>
              <a:gd name="adj3" fmla="val 16667"/>
            </a:avLst>
          </a:prstGeom>
          <a:noFill/>
          <a:ln w="19050">
            <a:solidFill>
              <a:srgbClr val="066699"/>
            </a:solidFill>
          </a:ln>
        </p:spPr>
        <p:txBody>
          <a:bodyPr wrap="square" rtlCol="0">
            <a:spAutoFit/>
          </a:bodyPr>
          <a:lstStyle/>
          <a:p>
            <a:r>
              <a:rPr lang="en-US" sz="1600">
                <a:latin typeface="Calibri" panose="020F0502020204030204" pitchFamily="34" charset="0"/>
                <a:cs typeface="Calibri" panose="020F0502020204030204" pitchFamily="34" charset="0"/>
              </a:rPr>
              <a:t>The Select Committee will focus on “…restoring supply chains and ending critical economic dependencies on China…”</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-The </a:t>
            </a:r>
            <a:r>
              <a:rPr lang="en-US" err="1">
                <a:latin typeface="Calibri" panose="020F0502020204030204" pitchFamily="34" charset="0"/>
                <a:cs typeface="Calibri" panose="020F0502020204030204" pitchFamily="34" charset="0"/>
              </a:rPr>
              <a:t>Honerable</a:t>
            </a:r>
            <a:r>
              <a:rPr lang="en-US">
                <a:latin typeface="Calibri" panose="020F0502020204030204" pitchFamily="34" charset="0"/>
                <a:cs typeface="Calibri" panose="020F0502020204030204" pitchFamily="34" charset="0"/>
              </a:rPr>
              <a:t> Gina Raimondo</a:t>
            </a:r>
          </a:p>
          <a:p>
            <a:r>
              <a:rPr lang="en-US">
                <a:latin typeface="Calibri" panose="020F0502020204030204" pitchFamily="34" charset="0"/>
                <a:cs typeface="Calibri" panose="020F0502020204030204" pitchFamily="34" charset="0"/>
              </a:rPr>
              <a:t> Secretary, U.S. Department of Commerce</a:t>
            </a:r>
          </a:p>
        </p:txBody>
      </p:sp>
      <p:sp>
        <p:nvSpPr>
          <p:cNvPr id="9" name="TextBox 8">
            <a:extLst>
              <a:ext uri="{FF2B5EF4-FFF2-40B4-BE49-F238E27FC236}">
                <a16:creationId xmlns:a16="http://schemas.microsoft.com/office/drawing/2014/main" id="{92A7857F-68A4-61E2-5510-AAE130F0803B}"/>
              </a:ext>
            </a:extLst>
          </p:cNvPr>
          <p:cNvSpPr txBox="1"/>
          <p:nvPr/>
        </p:nvSpPr>
        <p:spPr>
          <a:xfrm>
            <a:off x="4775200" y="3065068"/>
            <a:ext cx="3953931" cy="1634490"/>
          </a:xfrm>
          <a:prstGeom prst="wedgeRoundRectCallout">
            <a:avLst>
              <a:gd name="adj1" fmla="val 43407"/>
              <a:gd name="adj2" fmla="val 72838"/>
              <a:gd name="adj3" fmla="val 16667"/>
            </a:avLst>
          </a:prstGeom>
          <a:noFill/>
          <a:ln w="19050">
            <a:solidFill>
              <a:srgbClr val="C00000"/>
            </a:solidFill>
          </a:ln>
        </p:spPr>
        <p:txBody>
          <a:bodyPr wrap="square" rtlCol="0">
            <a:spAutoFit/>
          </a:bodyPr>
          <a:lstStyle/>
          <a:p>
            <a:r>
              <a:rPr lang="en-US" sz="1600">
                <a:latin typeface="Calibri" panose="020F0502020204030204" pitchFamily="34" charset="0"/>
                <a:cs typeface="Calibri" panose="020F0502020204030204" pitchFamily="34" charset="0"/>
              </a:rPr>
              <a:t>“We will examine using both trade policy and our tax code to re-shore and strengthen our supply chains”</a:t>
            </a:r>
          </a:p>
          <a:p>
            <a:endParaRPr lang="en-US">
              <a:latin typeface="Calibri" panose="020F0502020204030204" pitchFamily="34" charset="0"/>
              <a:cs typeface="Calibri" panose="020F0502020204030204" pitchFamily="34" charset="0"/>
            </a:endParaRPr>
          </a:p>
          <a:p>
            <a:r>
              <a:rPr lang="en-US">
                <a:latin typeface="Calibri" panose="020F0502020204030204" pitchFamily="34" charset="0"/>
                <a:cs typeface="Calibri" panose="020F0502020204030204" pitchFamily="34" charset="0"/>
              </a:rPr>
              <a:t>-Rep. Jason Smith (R-MO)</a:t>
            </a:r>
          </a:p>
          <a:p>
            <a:r>
              <a:rPr lang="en-US">
                <a:latin typeface="Calibri" panose="020F0502020204030204" pitchFamily="34" charset="0"/>
                <a:cs typeface="Calibri" panose="020F0502020204030204" pitchFamily="34" charset="0"/>
              </a:rPr>
              <a:t> Chair, House W&amp;M Committee</a:t>
            </a:r>
          </a:p>
        </p:txBody>
      </p:sp>
    </p:spTree>
    <p:extLst>
      <p:ext uri="{BB962C8B-B14F-4D97-AF65-F5344CB8AC3E}">
        <p14:creationId xmlns:p14="http://schemas.microsoft.com/office/powerpoint/2010/main" val="35680375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E7AE24-5E95-DA8A-E048-A3A1B8A80B43}"/>
              </a:ext>
            </a:extLst>
          </p:cNvPr>
          <p:cNvSpPr>
            <a:spLocks noGrp="1"/>
          </p:cNvSpPr>
          <p:nvPr>
            <p:ph idx="1"/>
          </p:nvPr>
        </p:nvSpPr>
        <p:spPr>
          <a:xfrm flipH="1">
            <a:off x="310964" y="1866898"/>
            <a:ext cx="2651760" cy="3924301"/>
          </a:xfrm>
          <a:prstGeom prst="rect">
            <a:avLst/>
          </a:prstGeom>
          <a:solidFill>
            <a:schemeClr val="accent1">
              <a:lumMod val="40000"/>
              <a:lumOff val="60000"/>
            </a:schemeClr>
          </a:solidFill>
        </p:spPr>
        <p:txBody>
          <a:bodyPr>
            <a:normAutofit/>
          </a:bodyPr>
          <a:lstStyle/>
          <a:p>
            <a:r>
              <a:rPr lang="en-US" sz="2000">
                <a:solidFill>
                  <a:srgbClr val="1A1A1A"/>
                </a:solidFill>
                <a:cs typeface="Calibri" panose="020F0502020204030204" pitchFamily="34" charset="0"/>
              </a:rPr>
              <a:t>Greater focus on Labor, environment, human rights</a:t>
            </a:r>
          </a:p>
          <a:p>
            <a:r>
              <a:rPr lang="en-US" sz="2000" i="0">
                <a:solidFill>
                  <a:srgbClr val="1A1A1A"/>
                </a:solidFill>
                <a:effectLst/>
                <a:latin typeface="Calibri" panose="020F0502020204030204" pitchFamily="34" charset="0"/>
                <a:cs typeface="Calibri" panose="020F0502020204030204" pitchFamily="34" charset="0"/>
              </a:rPr>
              <a:t>Less emphasis on tariffs &amp; market access</a:t>
            </a:r>
          </a:p>
          <a:p>
            <a:r>
              <a:rPr lang="en-US" sz="2000">
                <a:solidFill>
                  <a:srgbClr val="1A1A1A"/>
                </a:solidFill>
                <a:cs typeface="Calibri" panose="020F0502020204030204" pitchFamily="34" charset="0"/>
              </a:rPr>
              <a:t>Better communication on how trade helps workers and inclusivity </a:t>
            </a:r>
            <a:endParaRPr lang="en-US" sz="2000" i="0">
              <a:solidFill>
                <a:srgbClr val="1A1A1A"/>
              </a:solidFill>
              <a:effectLst/>
              <a:latin typeface="Calibri" panose="020F0502020204030204" pitchFamily="34" charset="0"/>
              <a:cs typeface="Calibri" panose="020F0502020204030204" pitchFamily="34" charset="0"/>
            </a:endParaRPr>
          </a:p>
          <a:p>
            <a:pPr marL="0" indent="0">
              <a:buNone/>
            </a:pPr>
            <a:endParaRPr lang="en-US" sz="2000" i="0">
              <a:solidFill>
                <a:srgbClr val="1A1A1A"/>
              </a:solidFill>
              <a:effectLst/>
              <a:cs typeface="Calibri" panose="020F0502020204030204" pitchFamily="34" charset="0"/>
            </a:endParaRPr>
          </a:p>
        </p:txBody>
      </p:sp>
      <p:sp>
        <p:nvSpPr>
          <p:cNvPr id="3" name="Title 2">
            <a:extLst>
              <a:ext uri="{FF2B5EF4-FFF2-40B4-BE49-F238E27FC236}">
                <a16:creationId xmlns:a16="http://schemas.microsoft.com/office/drawing/2014/main" id="{DF31A417-3C9F-C922-24F6-553E0136ED71}"/>
              </a:ext>
            </a:extLst>
          </p:cNvPr>
          <p:cNvSpPr>
            <a:spLocks noGrp="1"/>
          </p:cNvSpPr>
          <p:nvPr>
            <p:ph type="title"/>
          </p:nvPr>
        </p:nvSpPr>
        <p:spPr>
          <a:xfrm>
            <a:off x="1828800" y="-9832"/>
            <a:ext cx="7315200" cy="760110"/>
          </a:xfrm>
        </p:spPr>
        <p:txBody>
          <a:bodyPr>
            <a:normAutofit/>
          </a:bodyPr>
          <a:lstStyle/>
          <a:p>
            <a:r>
              <a:rPr lang="en-US" i="0">
                <a:latin typeface="Calibri"/>
                <a:cs typeface="Calibri"/>
              </a:rPr>
              <a:t>U.S. Trade Policy </a:t>
            </a:r>
            <a:r>
              <a:rPr lang="en-US" i="0"/>
              <a:t>Overarching Strategic Goals</a:t>
            </a:r>
          </a:p>
        </p:txBody>
      </p:sp>
      <p:sp>
        <p:nvSpPr>
          <p:cNvPr id="5" name="Content Placeholder 1">
            <a:extLst>
              <a:ext uri="{FF2B5EF4-FFF2-40B4-BE49-F238E27FC236}">
                <a16:creationId xmlns:a16="http://schemas.microsoft.com/office/drawing/2014/main" id="{6F04DA07-9446-4FCF-F099-DFCBF2F63CA5}"/>
              </a:ext>
            </a:extLst>
          </p:cNvPr>
          <p:cNvSpPr txBox="1">
            <a:spLocks/>
          </p:cNvSpPr>
          <p:nvPr/>
        </p:nvSpPr>
        <p:spPr>
          <a:xfrm>
            <a:off x="3246120" y="1866900"/>
            <a:ext cx="2651760" cy="3924300"/>
          </a:xfrm>
          <a:prstGeom prst="rect">
            <a:avLst/>
          </a:prstGeom>
          <a:solidFill>
            <a:schemeClr val="accent1">
              <a:lumMod val="40000"/>
              <a:lumOff val="60000"/>
            </a:schemeClr>
          </a:solidFill>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0000"/>
                </a:solidFill>
                <a:latin typeface="Calibri" panose="020F0502020204030204" pitchFamily="34" charset="0"/>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rgbClr val="000000"/>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Ø"/>
              <a:defRPr sz="2000" kern="1200">
                <a:solidFill>
                  <a:srgbClr val="000000"/>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rgbClr val="000000"/>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rgbClr val="000000"/>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a:cs typeface="Calibri" panose="020F0502020204030204" pitchFamily="34" charset="0"/>
              </a:rPr>
              <a:t>Improving trade and economic relationships with other countries</a:t>
            </a:r>
          </a:p>
          <a:p>
            <a:r>
              <a:rPr lang="en-US" sz="2000">
                <a:cs typeface="Calibri" panose="020F0502020204030204" pitchFamily="34" charset="0"/>
              </a:rPr>
              <a:t>Priority on Europe and Asia/Indo-Pacific, and Latin America</a:t>
            </a:r>
          </a:p>
          <a:p>
            <a:r>
              <a:rPr lang="en-US" sz="2000">
                <a:cs typeface="Calibri" panose="020F0502020204030204" pitchFamily="34" charset="0"/>
              </a:rPr>
              <a:t>Building alliances to help leverage China</a:t>
            </a:r>
          </a:p>
          <a:p>
            <a:pPr marL="0" indent="0">
              <a:buFont typeface="Arial" panose="020B0604020202020204" pitchFamily="34" charset="0"/>
              <a:buNone/>
            </a:pPr>
            <a:r>
              <a:rPr lang="en-US" sz="2000">
                <a:cs typeface="Calibri" panose="020F0502020204030204" pitchFamily="34" charset="0"/>
              </a:rPr>
              <a:t> </a:t>
            </a:r>
          </a:p>
        </p:txBody>
      </p:sp>
      <p:sp>
        <p:nvSpPr>
          <p:cNvPr id="13" name="Content Placeholder 1">
            <a:extLst>
              <a:ext uri="{FF2B5EF4-FFF2-40B4-BE49-F238E27FC236}">
                <a16:creationId xmlns:a16="http://schemas.microsoft.com/office/drawing/2014/main" id="{F3F21289-2460-CA1E-9B44-E4AA2213B97F}"/>
              </a:ext>
            </a:extLst>
          </p:cNvPr>
          <p:cNvSpPr txBox="1">
            <a:spLocks/>
          </p:cNvSpPr>
          <p:nvPr/>
        </p:nvSpPr>
        <p:spPr>
          <a:xfrm>
            <a:off x="6181278" y="1866898"/>
            <a:ext cx="2651760" cy="3924298"/>
          </a:xfrm>
          <a:prstGeom prst="rect">
            <a:avLst/>
          </a:prstGeom>
          <a:solidFill>
            <a:schemeClr val="accent1">
              <a:lumMod val="40000"/>
              <a:lumOff val="60000"/>
            </a:schemeClr>
          </a:solidFill>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2800" kern="1200">
                <a:solidFill>
                  <a:srgbClr val="000000"/>
                </a:solidFill>
                <a:latin typeface="Calibri" panose="020F0502020204030204" pitchFamily="34" charset="0"/>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400" kern="1200">
                <a:solidFill>
                  <a:srgbClr val="000000"/>
                </a:solidFill>
                <a:latin typeface="Calibri" panose="020F0502020204030204"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Ø"/>
              <a:defRPr sz="2000" kern="1200">
                <a:solidFill>
                  <a:srgbClr val="000000"/>
                </a:solidFill>
                <a:latin typeface="Calibri" panose="020F0502020204030204"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rgbClr val="000000"/>
                </a:solidFill>
                <a:latin typeface="Calibri" panose="020F0502020204030204"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rgbClr val="000000"/>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000">
                <a:cs typeface="Calibri" panose="020F0502020204030204" pitchFamily="34" charset="0"/>
              </a:rPr>
              <a:t>Monitor compliance with agreements, and use all tools to hold other countries accountable (Labor, Environment and </a:t>
            </a:r>
            <a:r>
              <a:rPr lang="en-US" sz="2000"/>
              <a:t>intellectual property rights)</a:t>
            </a:r>
            <a:endParaRPr lang="en-US" sz="2000">
              <a:cs typeface="Calibri" panose="020F0502020204030204" pitchFamily="34" charset="0"/>
            </a:endParaRPr>
          </a:p>
          <a:p>
            <a:r>
              <a:rPr lang="en-US" sz="2000"/>
              <a:t>Ensure that China lives up to its existing trade obligations</a:t>
            </a:r>
            <a:endParaRPr lang="en-US" sz="2000">
              <a:solidFill>
                <a:srgbClr val="1A1A1A"/>
              </a:solidFill>
              <a:cs typeface="Calibri" panose="020F0502020204030204" pitchFamily="34" charset="0"/>
            </a:endParaRPr>
          </a:p>
        </p:txBody>
      </p:sp>
      <p:sp>
        <p:nvSpPr>
          <p:cNvPr id="16" name="Rectangle 15">
            <a:extLst>
              <a:ext uri="{FF2B5EF4-FFF2-40B4-BE49-F238E27FC236}">
                <a16:creationId xmlns:a16="http://schemas.microsoft.com/office/drawing/2014/main" id="{6FC6F226-A702-2631-02E8-EFFBC92F21E4}"/>
              </a:ext>
            </a:extLst>
          </p:cNvPr>
          <p:cNvSpPr/>
          <p:nvPr/>
        </p:nvSpPr>
        <p:spPr>
          <a:xfrm>
            <a:off x="6186300" y="990600"/>
            <a:ext cx="2651760" cy="876298"/>
          </a:xfrm>
          <a:prstGeom prst="rect">
            <a:avLst/>
          </a:prstGeom>
          <a:solidFill>
            <a:srgbClr val="06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latin typeface="Calibri" panose="020F0502020204030204" pitchFamily="34" charset="0"/>
                <a:cs typeface="Calibri" panose="020F0502020204030204" pitchFamily="34" charset="0"/>
              </a:rPr>
              <a:t>Fully Enforce U.S. Trade Laws:</a:t>
            </a:r>
          </a:p>
        </p:txBody>
      </p:sp>
      <p:sp>
        <p:nvSpPr>
          <p:cNvPr id="18" name="Rectangle 17">
            <a:extLst>
              <a:ext uri="{FF2B5EF4-FFF2-40B4-BE49-F238E27FC236}">
                <a16:creationId xmlns:a16="http://schemas.microsoft.com/office/drawing/2014/main" id="{66404F6A-1B36-A964-7FF0-3E7AEBAC4F35}"/>
              </a:ext>
            </a:extLst>
          </p:cNvPr>
          <p:cNvSpPr/>
          <p:nvPr/>
        </p:nvSpPr>
        <p:spPr>
          <a:xfrm>
            <a:off x="3243609" y="990600"/>
            <a:ext cx="2651760" cy="876298"/>
          </a:xfrm>
          <a:prstGeom prst="rect">
            <a:avLst/>
          </a:prstGeom>
          <a:solidFill>
            <a:srgbClr val="06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Font typeface="Arial" panose="020B0604020202020204" pitchFamily="34" charset="0"/>
              <a:buNone/>
            </a:pPr>
            <a:r>
              <a:rPr lang="en-US" sz="2000" b="1">
                <a:cs typeface="Calibri" panose="020F0502020204030204" pitchFamily="34" charset="0"/>
              </a:rPr>
              <a:t>Rebuilding Alliances</a:t>
            </a:r>
          </a:p>
        </p:txBody>
      </p:sp>
      <p:sp>
        <p:nvSpPr>
          <p:cNvPr id="19" name="Rectangle 18">
            <a:extLst>
              <a:ext uri="{FF2B5EF4-FFF2-40B4-BE49-F238E27FC236}">
                <a16:creationId xmlns:a16="http://schemas.microsoft.com/office/drawing/2014/main" id="{DA2B67E1-0C99-F182-52C8-51AEAFCB5D14}"/>
              </a:ext>
            </a:extLst>
          </p:cNvPr>
          <p:cNvSpPr/>
          <p:nvPr/>
        </p:nvSpPr>
        <p:spPr>
          <a:xfrm>
            <a:off x="310964" y="990600"/>
            <a:ext cx="2651760" cy="876298"/>
          </a:xfrm>
          <a:prstGeom prst="rect">
            <a:avLst/>
          </a:prstGeom>
          <a:solidFill>
            <a:srgbClr val="0666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2000" b="1" i="0">
                <a:solidFill>
                  <a:schemeClr val="bg1"/>
                </a:solidFill>
                <a:effectLst/>
                <a:latin typeface="Calibri" panose="020F0502020204030204" pitchFamily="34" charset="0"/>
                <a:cs typeface="Calibri" panose="020F0502020204030204" pitchFamily="34" charset="0"/>
              </a:rPr>
              <a:t>Advancing a Worker-Centered Trade Policy: </a:t>
            </a:r>
          </a:p>
        </p:txBody>
      </p:sp>
    </p:spTree>
    <p:extLst>
      <p:ext uri="{BB962C8B-B14F-4D97-AF65-F5344CB8AC3E}">
        <p14:creationId xmlns:p14="http://schemas.microsoft.com/office/powerpoint/2010/main" val="3518467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a:extLst>
              <a:ext uri="{FF2B5EF4-FFF2-40B4-BE49-F238E27FC236}">
                <a16:creationId xmlns:a16="http://schemas.microsoft.com/office/drawing/2014/main" id="{2CA7C60D-C25D-73A2-E181-E8D6BD93F354}"/>
              </a:ext>
            </a:extLst>
          </p:cNvPr>
          <p:cNvGraphicFramePr>
            <a:graphicFrameLocks noGrp="1"/>
          </p:cNvGraphicFramePr>
          <p:nvPr>
            <p:ph idx="1"/>
            <p:extLst>
              <p:ext uri="{D42A27DB-BD31-4B8C-83A1-F6EECF244321}">
                <p14:modId xmlns:p14="http://schemas.microsoft.com/office/powerpoint/2010/main" val="3638083655"/>
              </p:ext>
            </p:extLst>
          </p:nvPr>
        </p:nvGraphicFramePr>
        <p:xfrm>
          <a:off x="118533" y="1852361"/>
          <a:ext cx="8873068" cy="4220202"/>
        </p:xfrm>
        <a:graphic>
          <a:graphicData uri="http://schemas.openxmlformats.org/drawingml/2006/table">
            <a:tbl>
              <a:tblPr/>
              <a:tblGrid>
                <a:gridCol w="1199507">
                  <a:extLst>
                    <a:ext uri="{9D8B030D-6E8A-4147-A177-3AD203B41FA5}">
                      <a16:colId xmlns:a16="http://schemas.microsoft.com/office/drawing/2014/main" val="2839819999"/>
                    </a:ext>
                  </a:extLst>
                </a:gridCol>
                <a:gridCol w="3130222">
                  <a:extLst>
                    <a:ext uri="{9D8B030D-6E8A-4147-A177-3AD203B41FA5}">
                      <a16:colId xmlns:a16="http://schemas.microsoft.com/office/drawing/2014/main" val="1413251831"/>
                    </a:ext>
                  </a:extLst>
                </a:gridCol>
                <a:gridCol w="4543339">
                  <a:extLst>
                    <a:ext uri="{9D8B030D-6E8A-4147-A177-3AD203B41FA5}">
                      <a16:colId xmlns:a16="http://schemas.microsoft.com/office/drawing/2014/main" val="393356009"/>
                    </a:ext>
                  </a:extLst>
                </a:gridCol>
              </a:tblGrid>
              <a:tr h="419077">
                <a:tc>
                  <a:txBody>
                    <a:bodyPr/>
                    <a:lstStyle/>
                    <a:p>
                      <a:pPr algn="ctr" fontAlgn="ctr"/>
                      <a:r>
                        <a:rPr lang="en-US" sz="1400" b="1" i="0" u="none" strike="noStrike">
                          <a:solidFill>
                            <a:srgbClr val="FFFFFF"/>
                          </a:solidFill>
                          <a:effectLst/>
                          <a:latin typeface="Calibri" panose="020F0502020204030204" pitchFamily="34" charset="0"/>
                        </a:rPr>
                        <a:t>Acronym</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400" b="1" i="0" u="none" strike="noStrike">
                          <a:solidFill>
                            <a:srgbClr val="FFFFFF"/>
                          </a:solidFill>
                          <a:effectLst/>
                          <a:latin typeface="Calibri" panose="020F0502020204030204" pitchFamily="34" charset="0"/>
                        </a:rPr>
                        <a:t>Full Name</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tc>
                  <a:txBody>
                    <a:bodyPr/>
                    <a:lstStyle/>
                    <a:p>
                      <a:pPr algn="ctr" fontAlgn="ctr"/>
                      <a:r>
                        <a:rPr lang="en-US" sz="1400" b="1" i="0" u="none" strike="noStrike">
                          <a:solidFill>
                            <a:srgbClr val="FFFFFF"/>
                          </a:solidFill>
                          <a:effectLst/>
                          <a:latin typeface="Calibri" panose="020F0502020204030204" pitchFamily="34" charset="0"/>
                        </a:rPr>
                        <a:t>Negotiating Countries</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B9BD5"/>
                    </a:solidFill>
                  </a:tcPr>
                </a:tc>
                <a:extLst>
                  <a:ext uri="{0D108BD9-81ED-4DB2-BD59-A6C34878D82A}">
                    <a16:rowId xmlns:a16="http://schemas.microsoft.com/office/drawing/2014/main" val="3706895086"/>
                  </a:ext>
                </a:extLst>
              </a:tr>
              <a:tr h="812685">
                <a:tc>
                  <a:txBody>
                    <a:bodyPr/>
                    <a:lstStyle/>
                    <a:p>
                      <a:pPr algn="ctr" fontAlgn="ctr"/>
                      <a:r>
                        <a:rPr lang="en-US" sz="1600" b="1" i="0" u="none" strike="noStrike">
                          <a:solidFill>
                            <a:schemeClr val="tx1"/>
                          </a:solidFill>
                          <a:effectLst/>
                          <a:latin typeface="Calibri" panose="020F0502020204030204" pitchFamily="34" charset="0"/>
                        </a:rPr>
                        <a:t> IPEF</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ctr" fontAlgn="ctr"/>
                      <a:r>
                        <a:rPr lang="en-US" sz="1400" b="1" i="0" u="none" strike="noStrike">
                          <a:solidFill>
                            <a:srgbClr val="C00000"/>
                          </a:solidFill>
                          <a:effectLst/>
                          <a:latin typeface="Calibri" panose="020F0502020204030204" pitchFamily="34" charset="0"/>
                        </a:rPr>
                        <a:t>Indo-Pacific Economic Forum </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D9D9D9"/>
                    </a:solidFill>
                  </a:tcPr>
                </a:tc>
                <a:tc>
                  <a:txBody>
                    <a:bodyPr/>
                    <a:lstStyle/>
                    <a:p>
                      <a:pPr algn="l" fontAlgn="ctr"/>
                      <a:r>
                        <a:rPr lang="en-US" sz="1400" b="0" i="0" u="none" strike="noStrike">
                          <a:solidFill>
                            <a:srgbClr val="000000"/>
                          </a:solidFill>
                          <a:effectLst/>
                          <a:latin typeface="Calibri" panose="020F0502020204030204" pitchFamily="34" charset="0"/>
                        </a:rPr>
                        <a:t>Australia, Brunei, India, Indonesia, Japan, Korea, Malaysia, New Zealand, the Philippines, Singapore, Thailand, United States, and Vietnam</a:t>
                      </a:r>
                    </a:p>
                  </a:txBody>
                  <a:tcPr marL="9525" marR="9525" marT="9525" marB="0" anchor="ctr">
                    <a:lnL>
                      <a:noFill/>
                    </a:lnL>
                    <a:lnR>
                      <a:noFill/>
                    </a:lnR>
                    <a:lnT w="12700" cap="flat" cmpd="sng" algn="ctr">
                      <a:solidFill>
                        <a:srgbClr val="000000"/>
                      </a:solidFill>
                      <a:prstDash val="solid"/>
                      <a:round/>
                      <a:headEnd type="none" w="med" len="med"/>
                      <a:tailEnd type="none" w="med" len="med"/>
                    </a:lnT>
                    <a:lnB>
                      <a:noFill/>
                    </a:lnB>
                    <a:solidFill>
                      <a:srgbClr val="D9D9D9"/>
                    </a:solidFill>
                  </a:tcPr>
                </a:tc>
                <a:extLst>
                  <a:ext uri="{0D108BD9-81ED-4DB2-BD59-A6C34878D82A}">
                    <a16:rowId xmlns:a16="http://schemas.microsoft.com/office/drawing/2014/main" val="425361554"/>
                  </a:ext>
                </a:extLst>
              </a:tr>
              <a:tr h="481000">
                <a:tc>
                  <a:txBody>
                    <a:bodyPr/>
                    <a:lstStyle/>
                    <a:p>
                      <a:pPr algn="ctr" fontAlgn="ctr"/>
                      <a:r>
                        <a:rPr lang="en-US" sz="1600" b="1" i="0" u="none" strike="noStrike">
                          <a:solidFill>
                            <a:schemeClr val="tx1"/>
                          </a:solidFill>
                          <a:effectLst/>
                          <a:latin typeface="Calibri" panose="020F0502020204030204" pitchFamily="34" charset="0"/>
                        </a:rPr>
                        <a:t>TTC</a:t>
                      </a:r>
                    </a:p>
                  </a:txBody>
                  <a:tcPr marL="9525" marR="9525" marT="9525" marB="0" anchor="ctr">
                    <a:lnL>
                      <a:noFill/>
                    </a:lnL>
                    <a:lnR>
                      <a:noFill/>
                    </a:lnR>
                    <a:lnT>
                      <a:noFill/>
                    </a:lnT>
                    <a:lnB>
                      <a:noFill/>
                    </a:lnB>
                  </a:tcPr>
                </a:tc>
                <a:tc>
                  <a:txBody>
                    <a:bodyPr/>
                    <a:lstStyle/>
                    <a:p>
                      <a:pPr algn="ctr" fontAlgn="ctr"/>
                      <a:r>
                        <a:rPr lang="en-US" sz="1400" b="1" i="0" u="none" strike="noStrike">
                          <a:solidFill>
                            <a:srgbClr val="C00000"/>
                          </a:solidFill>
                          <a:effectLst/>
                          <a:latin typeface="Calibri" panose="020F0502020204030204" pitchFamily="34" charset="0"/>
                        </a:rPr>
                        <a:t>Trade and Technology Council </a:t>
                      </a:r>
                    </a:p>
                  </a:txBody>
                  <a:tcPr marL="9525" marR="9525" marT="9525" marB="0" anchor="ctr">
                    <a:lnL>
                      <a:noFill/>
                    </a:lnL>
                    <a:lnR>
                      <a:noFill/>
                    </a:lnR>
                    <a:lnT>
                      <a:noFill/>
                    </a:lnT>
                    <a:lnB>
                      <a:noFill/>
                    </a:lnB>
                  </a:tcPr>
                </a:tc>
                <a:tc>
                  <a:txBody>
                    <a:bodyPr/>
                    <a:lstStyle/>
                    <a:p>
                      <a:pPr algn="l" fontAlgn="ctr"/>
                      <a:r>
                        <a:rPr lang="en-US" sz="1400" b="0" i="0" u="none" strike="noStrike">
                          <a:solidFill>
                            <a:srgbClr val="000000"/>
                          </a:solidFill>
                          <a:effectLst/>
                          <a:latin typeface="Calibri" panose="020F0502020204030204" pitchFamily="34" charset="0"/>
                        </a:rPr>
                        <a:t>European Union</a:t>
                      </a:r>
                    </a:p>
                  </a:txBody>
                  <a:tcPr marL="9525" marR="9525" marT="9525" marB="0" anchor="ctr">
                    <a:lnL>
                      <a:noFill/>
                    </a:lnL>
                    <a:lnR>
                      <a:noFill/>
                    </a:lnR>
                    <a:lnT>
                      <a:noFill/>
                    </a:lnT>
                    <a:lnB>
                      <a:noFill/>
                    </a:lnB>
                  </a:tcPr>
                </a:tc>
                <a:extLst>
                  <a:ext uri="{0D108BD9-81ED-4DB2-BD59-A6C34878D82A}">
                    <a16:rowId xmlns:a16="http://schemas.microsoft.com/office/drawing/2014/main" val="1160676657"/>
                  </a:ext>
                </a:extLst>
              </a:tr>
              <a:tr h="847052">
                <a:tc>
                  <a:txBody>
                    <a:bodyPr/>
                    <a:lstStyle/>
                    <a:p>
                      <a:pPr algn="ctr" fontAlgn="ctr"/>
                      <a:r>
                        <a:rPr lang="en-US" sz="1600" b="1" i="0" u="none" strike="noStrike">
                          <a:solidFill>
                            <a:schemeClr val="tx1"/>
                          </a:solidFill>
                          <a:effectLst/>
                          <a:latin typeface="Calibri" panose="020F0502020204030204" pitchFamily="34" charset="0"/>
                        </a:rPr>
                        <a:t>APEP</a:t>
                      </a:r>
                    </a:p>
                  </a:txBody>
                  <a:tcPr marL="9525" marR="9525" marT="9525" marB="0" anchor="ctr">
                    <a:lnL>
                      <a:noFill/>
                    </a:lnL>
                    <a:lnR>
                      <a:noFill/>
                    </a:lnR>
                    <a:lnT>
                      <a:noFill/>
                    </a:lnT>
                    <a:lnB>
                      <a:noFill/>
                    </a:lnB>
                    <a:solidFill>
                      <a:srgbClr val="D9D9D9"/>
                    </a:solidFill>
                  </a:tcPr>
                </a:tc>
                <a:tc>
                  <a:txBody>
                    <a:bodyPr/>
                    <a:lstStyle/>
                    <a:p>
                      <a:pPr algn="ctr" fontAlgn="ctr"/>
                      <a:r>
                        <a:rPr lang="en-US" sz="1400" b="1" i="0" u="none" strike="noStrike">
                          <a:solidFill>
                            <a:srgbClr val="C00000"/>
                          </a:solidFill>
                          <a:effectLst/>
                          <a:latin typeface="Calibri" panose="020F0502020204030204" pitchFamily="34" charset="0"/>
                        </a:rPr>
                        <a:t>Americas Partnership for </a:t>
                      </a:r>
                    </a:p>
                    <a:p>
                      <a:pPr algn="ctr" fontAlgn="ctr"/>
                      <a:r>
                        <a:rPr lang="en-US" sz="1400" b="1" i="0" u="none" strike="noStrike">
                          <a:solidFill>
                            <a:srgbClr val="C00000"/>
                          </a:solidFill>
                          <a:effectLst/>
                          <a:latin typeface="Calibri" panose="020F0502020204030204" pitchFamily="34" charset="0"/>
                        </a:rPr>
                        <a:t>Economic Prosperity </a:t>
                      </a:r>
                    </a:p>
                  </a:txBody>
                  <a:tcPr marL="9525" marR="9525" marT="9525" marB="0" anchor="ctr">
                    <a:lnL>
                      <a:noFill/>
                    </a:lnL>
                    <a:lnR>
                      <a:noFill/>
                    </a:lnR>
                    <a:lnT>
                      <a:noFill/>
                    </a:lnT>
                    <a:lnB>
                      <a:noFill/>
                    </a:lnB>
                    <a:solidFill>
                      <a:srgbClr val="D9D9D9"/>
                    </a:solidFill>
                  </a:tcPr>
                </a:tc>
                <a:tc>
                  <a:txBody>
                    <a:bodyPr/>
                    <a:lstStyle/>
                    <a:p>
                      <a:pPr algn="l" fontAlgn="ctr"/>
                      <a:r>
                        <a:rPr lang="en-US" sz="1400" b="0" i="0" u="none" strike="noStrike">
                          <a:solidFill>
                            <a:srgbClr val="000000"/>
                          </a:solidFill>
                          <a:effectLst/>
                          <a:latin typeface="Calibri" panose="020F0502020204030204" pitchFamily="34" charset="0"/>
                        </a:rPr>
                        <a:t>Barbados, Canada, Chile, Columbia, Costa Rica, the Dominican Republic, Ecuador, Mexico, Panama, Peru, United States, and Uruguay</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208304533"/>
                  </a:ext>
                </a:extLst>
              </a:tr>
              <a:tr h="604559">
                <a:tc>
                  <a:txBody>
                    <a:bodyPr/>
                    <a:lstStyle/>
                    <a:p>
                      <a:pPr algn="ctr" fontAlgn="ctr"/>
                      <a:r>
                        <a:rPr lang="en-US" sz="1600" b="1" i="0" u="none" strike="noStrike">
                          <a:solidFill>
                            <a:schemeClr val="tx1"/>
                          </a:solidFill>
                          <a:effectLst/>
                          <a:latin typeface="Calibri" panose="020F0502020204030204" pitchFamily="34" charset="0"/>
                        </a:rPr>
                        <a:t>Taiwan</a:t>
                      </a:r>
                    </a:p>
                  </a:txBody>
                  <a:tcPr marL="9525" marR="9525" marT="9525" marB="0" anchor="ctr">
                    <a:lnL>
                      <a:noFill/>
                    </a:lnL>
                    <a:lnR>
                      <a:noFill/>
                    </a:lnR>
                    <a:lnT>
                      <a:noFill/>
                    </a:lnT>
                    <a:lnB>
                      <a:noFill/>
                    </a:lnB>
                  </a:tcPr>
                </a:tc>
                <a:tc>
                  <a:txBody>
                    <a:bodyPr/>
                    <a:lstStyle/>
                    <a:p>
                      <a:pPr algn="ctr" fontAlgn="ctr"/>
                      <a:r>
                        <a:rPr lang="en-US" sz="1400" b="1" i="0" u="none" strike="noStrike">
                          <a:solidFill>
                            <a:srgbClr val="C00000"/>
                          </a:solidFill>
                          <a:effectLst/>
                          <a:latin typeface="Calibri" panose="020F0502020204030204" pitchFamily="34" charset="0"/>
                        </a:rPr>
                        <a:t>U.S.-Taiwan Initiative on 21st </a:t>
                      </a:r>
                    </a:p>
                    <a:p>
                      <a:pPr algn="ctr" fontAlgn="ctr"/>
                      <a:r>
                        <a:rPr lang="en-US" sz="1400" b="1" i="0" u="none" strike="noStrike">
                          <a:solidFill>
                            <a:srgbClr val="C00000"/>
                          </a:solidFill>
                          <a:effectLst/>
                          <a:latin typeface="Calibri" panose="020F0502020204030204" pitchFamily="34" charset="0"/>
                        </a:rPr>
                        <a:t>Century Trade </a:t>
                      </a:r>
                    </a:p>
                  </a:txBody>
                  <a:tcPr marL="9525" marR="9525" marT="9525" marB="0" anchor="ctr">
                    <a:lnL>
                      <a:noFill/>
                    </a:lnL>
                    <a:lnR>
                      <a:noFill/>
                    </a:lnR>
                    <a:lnT>
                      <a:noFill/>
                    </a:lnT>
                    <a:lnB>
                      <a:noFill/>
                    </a:lnB>
                  </a:tcPr>
                </a:tc>
                <a:tc>
                  <a:txBody>
                    <a:bodyPr/>
                    <a:lstStyle/>
                    <a:p>
                      <a:pPr algn="l" fontAlgn="ctr"/>
                      <a:r>
                        <a:rPr lang="en-US" sz="1400" b="0" i="0" u="none" strike="noStrike">
                          <a:solidFill>
                            <a:srgbClr val="000000"/>
                          </a:solidFill>
                          <a:effectLst/>
                          <a:latin typeface="Calibri" panose="020F0502020204030204" pitchFamily="34" charset="0"/>
                        </a:rPr>
                        <a:t>Taiwan</a:t>
                      </a:r>
                    </a:p>
                  </a:txBody>
                  <a:tcPr marL="9525" marR="9525" marT="9525" marB="0" anchor="ctr">
                    <a:lnL>
                      <a:noFill/>
                    </a:lnL>
                    <a:lnR>
                      <a:noFill/>
                    </a:lnR>
                    <a:lnT>
                      <a:noFill/>
                    </a:lnT>
                    <a:lnB>
                      <a:noFill/>
                    </a:lnB>
                  </a:tcPr>
                </a:tc>
                <a:extLst>
                  <a:ext uri="{0D108BD9-81ED-4DB2-BD59-A6C34878D82A}">
                    <a16:rowId xmlns:a16="http://schemas.microsoft.com/office/drawing/2014/main" val="2357352874"/>
                  </a:ext>
                </a:extLst>
              </a:tr>
              <a:tr h="574829">
                <a:tc>
                  <a:txBody>
                    <a:bodyPr/>
                    <a:lstStyle/>
                    <a:p>
                      <a:pPr algn="ctr" fontAlgn="ctr"/>
                      <a:r>
                        <a:rPr lang="en-US" sz="1600" b="1" i="0" u="none" strike="noStrike">
                          <a:solidFill>
                            <a:schemeClr val="tx1"/>
                          </a:solidFill>
                          <a:effectLst/>
                          <a:latin typeface="Calibri" panose="020F0502020204030204" pitchFamily="34" charset="0"/>
                        </a:rPr>
                        <a:t>STIP</a:t>
                      </a:r>
                    </a:p>
                  </a:txBody>
                  <a:tcPr marL="9525" marR="9525" marT="9525" marB="0" anchor="ctr">
                    <a:lnL>
                      <a:noFill/>
                    </a:lnL>
                    <a:lnR>
                      <a:noFill/>
                    </a:lnR>
                    <a:lnT>
                      <a:noFill/>
                    </a:lnT>
                    <a:lnB>
                      <a:noFill/>
                    </a:lnB>
                    <a:solidFill>
                      <a:srgbClr val="D9D9D9"/>
                    </a:solidFill>
                  </a:tcPr>
                </a:tc>
                <a:tc>
                  <a:txBody>
                    <a:bodyPr/>
                    <a:lstStyle/>
                    <a:p>
                      <a:pPr algn="ctr" fontAlgn="ctr"/>
                      <a:r>
                        <a:rPr lang="en-US" sz="1400" b="1" i="0" u="none" strike="noStrike">
                          <a:solidFill>
                            <a:srgbClr val="C00000"/>
                          </a:solidFill>
                          <a:effectLst/>
                          <a:latin typeface="Calibri" panose="020F0502020204030204" pitchFamily="34" charset="0"/>
                        </a:rPr>
                        <a:t>Strategic Trade and </a:t>
                      </a:r>
                    </a:p>
                    <a:p>
                      <a:pPr algn="ctr" fontAlgn="ctr"/>
                      <a:r>
                        <a:rPr lang="en-US" sz="1400" b="1" i="0" u="none" strike="noStrike">
                          <a:solidFill>
                            <a:srgbClr val="C00000"/>
                          </a:solidFill>
                          <a:effectLst/>
                          <a:latin typeface="Calibri" panose="020F0502020204030204" pitchFamily="34" charset="0"/>
                        </a:rPr>
                        <a:t>Investment Partnership </a:t>
                      </a:r>
                    </a:p>
                  </a:txBody>
                  <a:tcPr marL="9525" marR="9525" marT="9525" marB="0" anchor="ctr">
                    <a:lnL>
                      <a:noFill/>
                    </a:lnL>
                    <a:lnR>
                      <a:noFill/>
                    </a:lnR>
                    <a:lnT>
                      <a:noFill/>
                    </a:lnT>
                    <a:lnB>
                      <a:noFill/>
                    </a:lnB>
                    <a:solidFill>
                      <a:srgbClr val="D9D9D9"/>
                    </a:solidFill>
                  </a:tcPr>
                </a:tc>
                <a:tc>
                  <a:txBody>
                    <a:bodyPr/>
                    <a:lstStyle/>
                    <a:p>
                      <a:pPr algn="l" fontAlgn="ctr"/>
                      <a:r>
                        <a:rPr lang="en-US" sz="1400" b="0" i="0" u="none" strike="noStrike">
                          <a:solidFill>
                            <a:srgbClr val="000000"/>
                          </a:solidFill>
                          <a:effectLst/>
                          <a:latin typeface="Calibri" panose="020F0502020204030204" pitchFamily="34" charset="0"/>
                        </a:rPr>
                        <a:t>Kenya</a:t>
                      </a:r>
                    </a:p>
                  </a:txBody>
                  <a:tcPr marL="9525" marR="9525" marT="9525" marB="0" anchor="ctr">
                    <a:lnL>
                      <a:noFill/>
                    </a:lnL>
                    <a:lnR>
                      <a:noFill/>
                    </a:lnR>
                    <a:lnT>
                      <a:noFill/>
                    </a:lnT>
                    <a:lnB>
                      <a:noFill/>
                    </a:lnB>
                    <a:solidFill>
                      <a:srgbClr val="D9D9D9"/>
                    </a:solidFill>
                  </a:tcPr>
                </a:tc>
                <a:extLst>
                  <a:ext uri="{0D108BD9-81ED-4DB2-BD59-A6C34878D82A}">
                    <a16:rowId xmlns:a16="http://schemas.microsoft.com/office/drawing/2014/main" val="823701418"/>
                  </a:ext>
                </a:extLst>
              </a:tr>
              <a:tr h="481000">
                <a:tc>
                  <a:txBody>
                    <a:bodyPr/>
                    <a:lstStyle/>
                    <a:p>
                      <a:pPr algn="ctr" fontAlgn="ctr"/>
                      <a:r>
                        <a:rPr lang="en-US" sz="1600" b="1" i="0" u="none" strike="noStrike">
                          <a:solidFill>
                            <a:schemeClr val="tx1"/>
                          </a:solidFill>
                          <a:effectLst/>
                          <a:latin typeface="Calibri" panose="020F0502020204030204" pitchFamily="34" charset="0"/>
                        </a:rPr>
                        <a:t>WTO</a:t>
                      </a: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ctr"/>
                      <a:r>
                        <a:rPr lang="en-US" sz="1400" b="1" i="0" u="none" strike="noStrike">
                          <a:solidFill>
                            <a:srgbClr val="C00000"/>
                          </a:solidFill>
                          <a:effectLst/>
                          <a:latin typeface="Calibri" panose="020F0502020204030204" pitchFamily="34" charset="0"/>
                        </a:rPr>
                        <a:t>World Trade Organization </a:t>
                      </a: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en-US" sz="1400" b="0" i="0" u="none" strike="noStrike">
                          <a:solidFill>
                            <a:srgbClr val="000000"/>
                          </a:solidFill>
                          <a:effectLst/>
                          <a:latin typeface="Calibri" panose="020F0502020204030204" pitchFamily="34" charset="0"/>
                        </a:rPr>
                        <a:t>All countries </a:t>
                      </a:r>
                    </a:p>
                  </a:txBody>
                  <a:tcPr marL="9525" marR="9525" marT="9525" marB="0" anchor="ct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83842238"/>
                  </a:ext>
                </a:extLst>
              </a:tr>
            </a:tbl>
          </a:graphicData>
        </a:graphic>
      </p:graphicFrame>
      <p:sp>
        <p:nvSpPr>
          <p:cNvPr id="3" name="Title 2">
            <a:extLst>
              <a:ext uri="{FF2B5EF4-FFF2-40B4-BE49-F238E27FC236}">
                <a16:creationId xmlns:a16="http://schemas.microsoft.com/office/drawing/2014/main" id="{38871006-18CC-DD4F-68B3-30D6D6CD5688}"/>
              </a:ext>
            </a:extLst>
          </p:cNvPr>
          <p:cNvSpPr>
            <a:spLocks noGrp="1"/>
          </p:cNvSpPr>
          <p:nvPr>
            <p:ph type="title"/>
          </p:nvPr>
        </p:nvSpPr>
        <p:spPr>
          <a:xfrm>
            <a:off x="1828800" y="-9832"/>
            <a:ext cx="7315200" cy="795272"/>
          </a:xfrm>
        </p:spPr>
        <p:txBody>
          <a:bodyPr/>
          <a:lstStyle/>
          <a:p>
            <a:r>
              <a:rPr lang="en-US" i="0"/>
              <a:t>U.S. Negotiations and Discussions</a:t>
            </a:r>
          </a:p>
        </p:txBody>
      </p:sp>
      <p:pic>
        <p:nvPicPr>
          <p:cNvPr id="9" name="Picture 2" descr="Home | United States Trade Representative">
            <a:extLst>
              <a:ext uri="{FF2B5EF4-FFF2-40B4-BE49-F238E27FC236}">
                <a16:creationId xmlns:a16="http://schemas.microsoft.com/office/drawing/2014/main" id="{FB83FC31-130B-5C3D-24A0-C6DF9764AD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405" y="866463"/>
            <a:ext cx="7324725" cy="90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022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DB0460-5FCE-B9F6-D437-C504894D0EDF}"/>
              </a:ext>
            </a:extLst>
          </p:cNvPr>
          <p:cNvSpPr>
            <a:spLocks noGrp="1"/>
          </p:cNvSpPr>
          <p:nvPr>
            <p:ph type="title"/>
          </p:nvPr>
        </p:nvSpPr>
        <p:spPr>
          <a:xfrm>
            <a:off x="1828800" y="-9833"/>
            <a:ext cx="7315200" cy="771833"/>
          </a:xfrm>
        </p:spPr>
        <p:txBody>
          <a:bodyPr/>
          <a:lstStyle/>
          <a:p>
            <a:r>
              <a:rPr lang="en-US" sz="2400" b="1" i="0" u="none" strike="noStrike">
                <a:effectLst/>
                <a:latin typeface="Calibri" panose="020F0502020204030204" pitchFamily="34" charset="0"/>
              </a:rPr>
              <a:t>Indo-Pacific Economic Forum (IPEF) Negotiations</a:t>
            </a:r>
            <a:endParaRPr lang="en-US"/>
          </a:p>
        </p:txBody>
      </p:sp>
      <p:grpSp>
        <p:nvGrpSpPr>
          <p:cNvPr id="23" name="Group 22">
            <a:extLst>
              <a:ext uri="{FF2B5EF4-FFF2-40B4-BE49-F238E27FC236}">
                <a16:creationId xmlns:a16="http://schemas.microsoft.com/office/drawing/2014/main" id="{DA2AA0E1-FCDA-02B2-2BB5-4DA908578AED}"/>
              </a:ext>
            </a:extLst>
          </p:cNvPr>
          <p:cNvGrpSpPr/>
          <p:nvPr/>
        </p:nvGrpSpPr>
        <p:grpSpPr>
          <a:xfrm>
            <a:off x="325879" y="1280159"/>
            <a:ext cx="8492242" cy="4493337"/>
            <a:chOff x="300966" y="1238596"/>
            <a:chExt cx="8492242" cy="4493337"/>
          </a:xfrm>
        </p:grpSpPr>
        <p:sp>
          <p:nvSpPr>
            <p:cNvPr id="24" name="Freeform: Shape 23">
              <a:extLst>
                <a:ext uri="{FF2B5EF4-FFF2-40B4-BE49-F238E27FC236}">
                  <a16:creationId xmlns:a16="http://schemas.microsoft.com/office/drawing/2014/main" id="{22917018-9CE3-CBEB-B765-09A0DFE1C619}"/>
                </a:ext>
              </a:extLst>
            </p:cNvPr>
            <p:cNvSpPr/>
            <p:nvPr/>
          </p:nvSpPr>
          <p:spPr>
            <a:xfrm>
              <a:off x="300966" y="1238596"/>
              <a:ext cx="1790662" cy="4493337"/>
            </a:xfrm>
            <a:custGeom>
              <a:avLst/>
              <a:gdLst>
                <a:gd name="connsiteX0" fmla="*/ 0 w 1790662"/>
                <a:gd name="connsiteY0" fmla="*/ 179066 h 4493337"/>
                <a:gd name="connsiteX1" fmla="*/ 179066 w 1790662"/>
                <a:gd name="connsiteY1" fmla="*/ 0 h 4493337"/>
                <a:gd name="connsiteX2" fmla="*/ 1611596 w 1790662"/>
                <a:gd name="connsiteY2" fmla="*/ 0 h 4493337"/>
                <a:gd name="connsiteX3" fmla="*/ 1790662 w 1790662"/>
                <a:gd name="connsiteY3" fmla="*/ 179066 h 4493337"/>
                <a:gd name="connsiteX4" fmla="*/ 1790662 w 1790662"/>
                <a:gd name="connsiteY4" fmla="*/ 4314271 h 4493337"/>
                <a:gd name="connsiteX5" fmla="*/ 1611596 w 1790662"/>
                <a:gd name="connsiteY5" fmla="*/ 4493337 h 4493337"/>
                <a:gd name="connsiteX6" fmla="*/ 179066 w 1790662"/>
                <a:gd name="connsiteY6" fmla="*/ 4493337 h 4493337"/>
                <a:gd name="connsiteX7" fmla="*/ 0 w 1790662"/>
                <a:gd name="connsiteY7" fmla="*/ 4314271 h 4493337"/>
                <a:gd name="connsiteX8" fmla="*/ 0 w 1790662"/>
                <a:gd name="connsiteY8" fmla="*/ 179066 h 449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0662" h="4493337">
                  <a:moveTo>
                    <a:pt x="0" y="179066"/>
                  </a:moveTo>
                  <a:cubicBezTo>
                    <a:pt x="0" y="80171"/>
                    <a:pt x="80171" y="0"/>
                    <a:pt x="179066" y="0"/>
                  </a:cubicBezTo>
                  <a:lnTo>
                    <a:pt x="1611596" y="0"/>
                  </a:lnTo>
                  <a:cubicBezTo>
                    <a:pt x="1710491" y="0"/>
                    <a:pt x="1790662" y="80171"/>
                    <a:pt x="1790662" y="179066"/>
                  </a:cubicBezTo>
                  <a:lnTo>
                    <a:pt x="1790662" y="4314271"/>
                  </a:lnTo>
                  <a:cubicBezTo>
                    <a:pt x="1790662" y="4413166"/>
                    <a:pt x="1710491" y="4493337"/>
                    <a:pt x="1611596" y="4493337"/>
                  </a:cubicBezTo>
                  <a:lnTo>
                    <a:pt x="179066" y="4493337"/>
                  </a:lnTo>
                  <a:cubicBezTo>
                    <a:pt x="80171" y="4493337"/>
                    <a:pt x="0" y="4413166"/>
                    <a:pt x="0" y="4314271"/>
                  </a:cubicBezTo>
                  <a:lnTo>
                    <a:pt x="0" y="179066"/>
                  </a:lnTo>
                  <a:close/>
                </a:path>
              </a:pathLst>
            </a:custGeom>
            <a:solidFill>
              <a:schemeClr val="accent1">
                <a:lumMod val="20000"/>
                <a:lumOff val="80000"/>
              </a:schemeClr>
            </a:solidFill>
            <a:ln>
              <a:solidFill>
                <a:srgbClr val="066699"/>
              </a:solid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3267256" numCol="1" spcCol="1270" anchor="ctr" anchorCtr="0">
              <a:noAutofit/>
            </a:bodyPr>
            <a:lstStyle/>
            <a:p>
              <a:pPr marL="0" lvl="0" indent="0" algn="ctr" defTabSz="1422400">
                <a:lnSpc>
                  <a:spcPct val="90000"/>
                </a:lnSpc>
                <a:spcBef>
                  <a:spcPct val="0"/>
                </a:spcBef>
                <a:spcAft>
                  <a:spcPct val="35000"/>
                </a:spcAft>
                <a:buNone/>
              </a:pPr>
              <a:r>
                <a:rPr lang="en-US" sz="3200" b="1" kern="1200">
                  <a:latin typeface="Calibri" panose="020F0502020204030204" pitchFamily="34" charset="0"/>
                  <a:cs typeface="Calibri" panose="020F0502020204030204" pitchFamily="34" charset="0"/>
                </a:rPr>
                <a:t>Trade</a:t>
              </a:r>
              <a:endParaRPr lang="en-US" sz="3600" b="1" kern="1200">
                <a:latin typeface="Calibri" panose="020F0502020204030204" pitchFamily="34" charset="0"/>
                <a:cs typeface="Calibri" panose="020F0502020204030204" pitchFamily="34" charset="0"/>
              </a:endParaRPr>
            </a:p>
          </p:txBody>
        </p:sp>
        <p:sp>
          <p:nvSpPr>
            <p:cNvPr id="25" name="Freeform: Shape 24">
              <a:extLst>
                <a:ext uri="{FF2B5EF4-FFF2-40B4-BE49-F238E27FC236}">
                  <a16:creationId xmlns:a16="http://schemas.microsoft.com/office/drawing/2014/main" id="{128537E2-523C-7968-321E-757BF43B51B8}"/>
                </a:ext>
              </a:extLst>
            </p:cNvPr>
            <p:cNvSpPr/>
            <p:nvPr/>
          </p:nvSpPr>
          <p:spPr>
            <a:xfrm>
              <a:off x="480033" y="2586597"/>
              <a:ext cx="1432529" cy="2920669"/>
            </a:xfrm>
            <a:custGeom>
              <a:avLst/>
              <a:gdLst>
                <a:gd name="connsiteX0" fmla="*/ 0 w 1432529"/>
                <a:gd name="connsiteY0" fmla="*/ 143253 h 2920669"/>
                <a:gd name="connsiteX1" fmla="*/ 143253 w 1432529"/>
                <a:gd name="connsiteY1" fmla="*/ 0 h 2920669"/>
                <a:gd name="connsiteX2" fmla="*/ 1289276 w 1432529"/>
                <a:gd name="connsiteY2" fmla="*/ 0 h 2920669"/>
                <a:gd name="connsiteX3" fmla="*/ 1432529 w 1432529"/>
                <a:gd name="connsiteY3" fmla="*/ 143253 h 2920669"/>
                <a:gd name="connsiteX4" fmla="*/ 1432529 w 1432529"/>
                <a:gd name="connsiteY4" fmla="*/ 2777416 h 2920669"/>
                <a:gd name="connsiteX5" fmla="*/ 1289276 w 1432529"/>
                <a:gd name="connsiteY5" fmla="*/ 2920669 h 2920669"/>
                <a:gd name="connsiteX6" fmla="*/ 143253 w 1432529"/>
                <a:gd name="connsiteY6" fmla="*/ 2920669 h 2920669"/>
                <a:gd name="connsiteX7" fmla="*/ 0 w 1432529"/>
                <a:gd name="connsiteY7" fmla="*/ 2777416 h 2920669"/>
                <a:gd name="connsiteX8" fmla="*/ 0 w 1432529"/>
                <a:gd name="connsiteY8" fmla="*/ 143253 h 292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29" h="2920669">
                  <a:moveTo>
                    <a:pt x="0" y="143253"/>
                  </a:moveTo>
                  <a:cubicBezTo>
                    <a:pt x="0" y="64137"/>
                    <a:pt x="64137" y="0"/>
                    <a:pt x="143253" y="0"/>
                  </a:cubicBezTo>
                  <a:lnTo>
                    <a:pt x="1289276" y="0"/>
                  </a:lnTo>
                  <a:cubicBezTo>
                    <a:pt x="1368392" y="0"/>
                    <a:pt x="1432529" y="64137"/>
                    <a:pt x="1432529" y="143253"/>
                  </a:cubicBezTo>
                  <a:lnTo>
                    <a:pt x="1432529" y="2777416"/>
                  </a:lnTo>
                  <a:cubicBezTo>
                    <a:pt x="1432529" y="2856532"/>
                    <a:pt x="1368392" y="2920669"/>
                    <a:pt x="1289276" y="2920669"/>
                  </a:cubicBezTo>
                  <a:lnTo>
                    <a:pt x="143253" y="2920669"/>
                  </a:lnTo>
                  <a:cubicBezTo>
                    <a:pt x="64137" y="2920669"/>
                    <a:pt x="0" y="2856532"/>
                    <a:pt x="0" y="2777416"/>
                  </a:cubicBezTo>
                  <a:lnTo>
                    <a:pt x="0" y="143253"/>
                  </a:lnTo>
                  <a:close/>
                </a:path>
              </a:pathLst>
            </a:custGeom>
            <a:solidFill>
              <a:srgbClr val="0666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37" tIns="74342" rIns="85137" bIns="74342" numCol="1" spcCol="1270" anchor="ctr" anchorCtr="0">
              <a:noAutofit/>
            </a:bodyPr>
            <a:lstStyle/>
            <a:p>
              <a:pPr marL="0" lvl="0" indent="0" algn="ctr" defTabSz="755650">
                <a:lnSpc>
                  <a:spcPct val="90000"/>
                </a:lnSpc>
                <a:spcBef>
                  <a:spcPct val="0"/>
                </a:spcBef>
                <a:spcAft>
                  <a:spcPct val="35000"/>
                </a:spcAft>
                <a:buNone/>
              </a:pPr>
              <a:r>
                <a:rPr lang="en-US" sz="1700" kern="1200">
                  <a:latin typeface="Calibri" panose="020F0502020204030204" pitchFamily="34" charset="0"/>
                  <a:cs typeface="Calibri" panose="020F0502020204030204" pitchFamily="34" charset="0"/>
                </a:rPr>
                <a:t>“Resilient, sustainable, inclusive economic growth”</a:t>
              </a:r>
            </a:p>
          </p:txBody>
        </p:sp>
        <p:sp>
          <p:nvSpPr>
            <p:cNvPr id="26" name="Freeform: Shape 25">
              <a:extLst>
                <a:ext uri="{FF2B5EF4-FFF2-40B4-BE49-F238E27FC236}">
                  <a16:creationId xmlns:a16="http://schemas.microsoft.com/office/drawing/2014/main" id="{3A65CFD4-CD88-E4A5-DE28-76460645A0C2}"/>
                </a:ext>
              </a:extLst>
            </p:cNvPr>
            <p:cNvSpPr/>
            <p:nvPr/>
          </p:nvSpPr>
          <p:spPr>
            <a:xfrm>
              <a:off x="2534826" y="1238596"/>
              <a:ext cx="1790662" cy="4493337"/>
            </a:xfrm>
            <a:custGeom>
              <a:avLst/>
              <a:gdLst>
                <a:gd name="connsiteX0" fmla="*/ 0 w 1790662"/>
                <a:gd name="connsiteY0" fmla="*/ 179066 h 4493337"/>
                <a:gd name="connsiteX1" fmla="*/ 179066 w 1790662"/>
                <a:gd name="connsiteY1" fmla="*/ 0 h 4493337"/>
                <a:gd name="connsiteX2" fmla="*/ 1611596 w 1790662"/>
                <a:gd name="connsiteY2" fmla="*/ 0 h 4493337"/>
                <a:gd name="connsiteX3" fmla="*/ 1790662 w 1790662"/>
                <a:gd name="connsiteY3" fmla="*/ 179066 h 4493337"/>
                <a:gd name="connsiteX4" fmla="*/ 1790662 w 1790662"/>
                <a:gd name="connsiteY4" fmla="*/ 4314271 h 4493337"/>
                <a:gd name="connsiteX5" fmla="*/ 1611596 w 1790662"/>
                <a:gd name="connsiteY5" fmla="*/ 4493337 h 4493337"/>
                <a:gd name="connsiteX6" fmla="*/ 179066 w 1790662"/>
                <a:gd name="connsiteY6" fmla="*/ 4493337 h 4493337"/>
                <a:gd name="connsiteX7" fmla="*/ 0 w 1790662"/>
                <a:gd name="connsiteY7" fmla="*/ 4314271 h 4493337"/>
                <a:gd name="connsiteX8" fmla="*/ 0 w 1790662"/>
                <a:gd name="connsiteY8" fmla="*/ 179066 h 449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0662" h="4493337">
                  <a:moveTo>
                    <a:pt x="0" y="179066"/>
                  </a:moveTo>
                  <a:cubicBezTo>
                    <a:pt x="0" y="80171"/>
                    <a:pt x="80171" y="0"/>
                    <a:pt x="179066" y="0"/>
                  </a:cubicBezTo>
                  <a:lnTo>
                    <a:pt x="1611596" y="0"/>
                  </a:lnTo>
                  <a:cubicBezTo>
                    <a:pt x="1710491" y="0"/>
                    <a:pt x="1790662" y="80171"/>
                    <a:pt x="1790662" y="179066"/>
                  </a:cubicBezTo>
                  <a:lnTo>
                    <a:pt x="1790662" y="4314271"/>
                  </a:lnTo>
                  <a:cubicBezTo>
                    <a:pt x="1790662" y="4413166"/>
                    <a:pt x="1710491" y="4493337"/>
                    <a:pt x="1611596" y="4493337"/>
                  </a:cubicBezTo>
                  <a:lnTo>
                    <a:pt x="179066" y="4493337"/>
                  </a:lnTo>
                  <a:cubicBezTo>
                    <a:pt x="80171" y="4493337"/>
                    <a:pt x="0" y="4413166"/>
                    <a:pt x="0" y="4314271"/>
                  </a:cubicBezTo>
                  <a:lnTo>
                    <a:pt x="0" y="179066"/>
                  </a:lnTo>
                  <a:close/>
                </a:path>
              </a:pathLst>
            </a:custGeom>
            <a:solidFill>
              <a:schemeClr val="accent2">
                <a:lumMod val="60000"/>
                <a:lumOff val="40000"/>
              </a:schemeClr>
            </a:solidFill>
            <a:ln>
              <a:solidFill>
                <a:srgbClr val="C00000"/>
              </a:solid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3267256" numCol="1" spcCol="1270" anchor="ctr" anchorCtr="0">
              <a:noAutofit/>
            </a:bodyPr>
            <a:lstStyle/>
            <a:p>
              <a:pPr marL="0" lvl="0" indent="0" algn="ctr" defTabSz="1422400">
                <a:lnSpc>
                  <a:spcPct val="90000"/>
                </a:lnSpc>
                <a:spcBef>
                  <a:spcPct val="0"/>
                </a:spcBef>
                <a:spcAft>
                  <a:spcPct val="35000"/>
                </a:spcAft>
                <a:buNone/>
              </a:pPr>
              <a:r>
                <a:rPr lang="en-US" sz="3200" b="1" kern="1200">
                  <a:latin typeface="Calibri" panose="020F0502020204030204" pitchFamily="34" charset="0"/>
                  <a:cs typeface="Calibri" panose="020F0502020204030204" pitchFamily="34" charset="0"/>
                </a:rPr>
                <a:t>Supply Chains</a:t>
              </a:r>
            </a:p>
          </p:txBody>
        </p:sp>
        <p:sp>
          <p:nvSpPr>
            <p:cNvPr id="27" name="Freeform: Shape 26">
              <a:extLst>
                <a:ext uri="{FF2B5EF4-FFF2-40B4-BE49-F238E27FC236}">
                  <a16:creationId xmlns:a16="http://schemas.microsoft.com/office/drawing/2014/main" id="{92CBFE2E-8D8B-A853-F60D-A65C4C1D3D7A}"/>
                </a:ext>
              </a:extLst>
            </p:cNvPr>
            <p:cNvSpPr/>
            <p:nvPr/>
          </p:nvSpPr>
          <p:spPr>
            <a:xfrm>
              <a:off x="2713893" y="2586597"/>
              <a:ext cx="1432529" cy="2920669"/>
            </a:xfrm>
            <a:custGeom>
              <a:avLst/>
              <a:gdLst>
                <a:gd name="connsiteX0" fmla="*/ 0 w 1432529"/>
                <a:gd name="connsiteY0" fmla="*/ 143253 h 2920669"/>
                <a:gd name="connsiteX1" fmla="*/ 143253 w 1432529"/>
                <a:gd name="connsiteY1" fmla="*/ 0 h 2920669"/>
                <a:gd name="connsiteX2" fmla="*/ 1289276 w 1432529"/>
                <a:gd name="connsiteY2" fmla="*/ 0 h 2920669"/>
                <a:gd name="connsiteX3" fmla="*/ 1432529 w 1432529"/>
                <a:gd name="connsiteY3" fmla="*/ 143253 h 2920669"/>
                <a:gd name="connsiteX4" fmla="*/ 1432529 w 1432529"/>
                <a:gd name="connsiteY4" fmla="*/ 2777416 h 2920669"/>
                <a:gd name="connsiteX5" fmla="*/ 1289276 w 1432529"/>
                <a:gd name="connsiteY5" fmla="*/ 2920669 h 2920669"/>
                <a:gd name="connsiteX6" fmla="*/ 143253 w 1432529"/>
                <a:gd name="connsiteY6" fmla="*/ 2920669 h 2920669"/>
                <a:gd name="connsiteX7" fmla="*/ 0 w 1432529"/>
                <a:gd name="connsiteY7" fmla="*/ 2777416 h 2920669"/>
                <a:gd name="connsiteX8" fmla="*/ 0 w 1432529"/>
                <a:gd name="connsiteY8" fmla="*/ 143253 h 292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29" h="2920669">
                  <a:moveTo>
                    <a:pt x="0" y="143253"/>
                  </a:moveTo>
                  <a:cubicBezTo>
                    <a:pt x="0" y="64137"/>
                    <a:pt x="64137" y="0"/>
                    <a:pt x="143253" y="0"/>
                  </a:cubicBezTo>
                  <a:lnTo>
                    <a:pt x="1289276" y="0"/>
                  </a:lnTo>
                  <a:cubicBezTo>
                    <a:pt x="1368392" y="0"/>
                    <a:pt x="1432529" y="64137"/>
                    <a:pt x="1432529" y="143253"/>
                  </a:cubicBezTo>
                  <a:lnTo>
                    <a:pt x="1432529" y="2777416"/>
                  </a:lnTo>
                  <a:cubicBezTo>
                    <a:pt x="1432529" y="2856532"/>
                    <a:pt x="1368392" y="2920669"/>
                    <a:pt x="1289276" y="2920669"/>
                  </a:cubicBezTo>
                  <a:lnTo>
                    <a:pt x="143253" y="2920669"/>
                  </a:lnTo>
                  <a:cubicBezTo>
                    <a:pt x="64137" y="2920669"/>
                    <a:pt x="0" y="2856532"/>
                    <a:pt x="0" y="2777416"/>
                  </a:cubicBezTo>
                  <a:lnTo>
                    <a:pt x="0" y="143253"/>
                  </a:lnTo>
                  <a:close/>
                </a:path>
              </a:pathLst>
            </a:custGeom>
            <a:solidFill>
              <a:srgbClr val="0666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37" tIns="74342" rIns="85137" bIns="74342" numCol="1" spcCol="1270" anchor="ctr" anchorCtr="0">
              <a:noAutofit/>
            </a:bodyPr>
            <a:lstStyle/>
            <a:p>
              <a:pPr marL="0" lvl="0" indent="0" algn="ctr" defTabSz="755650">
                <a:lnSpc>
                  <a:spcPct val="90000"/>
                </a:lnSpc>
                <a:spcBef>
                  <a:spcPct val="0"/>
                </a:spcBef>
                <a:spcAft>
                  <a:spcPct val="35000"/>
                </a:spcAft>
                <a:buNone/>
              </a:pPr>
              <a:r>
                <a:rPr lang="en-US" sz="1700" kern="1200">
                  <a:latin typeface="Calibri" panose="020F0502020204030204" pitchFamily="34" charset="0"/>
                  <a:cs typeface="Calibri" panose="020F0502020204030204" pitchFamily="34" charset="0"/>
                </a:rPr>
                <a:t>Preventing future supply chain disruptions, particularly for ‘critical sectors’</a:t>
              </a:r>
            </a:p>
          </p:txBody>
        </p:sp>
        <p:sp>
          <p:nvSpPr>
            <p:cNvPr id="28" name="Freeform: Shape 27">
              <a:extLst>
                <a:ext uri="{FF2B5EF4-FFF2-40B4-BE49-F238E27FC236}">
                  <a16:creationId xmlns:a16="http://schemas.microsoft.com/office/drawing/2014/main" id="{25043227-2D45-A654-C73B-DE178492CCC0}"/>
                </a:ext>
              </a:extLst>
            </p:cNvPr>
            <p:cNvSpPr/>
            <p:nvPr/>
          </p:nvSpPr>
          <p:spPr>
            <a:xfrm>
              <a:off x="4768686" y="1238596"/>
              <a:ext cx="1790662" cy="4493337"/>
            </a:xfrm>
            <a:custGeom>
              <a:avLst/>
              <a:gdLst>
                <a:gd name="connsiteX0" fmla="*/ 0 w 1790662"/>
                <a:gd name="connsiteY0" fmla="*/ 179066 h 4493337"/>
                <a:gd name="connsiteX1" fmla="*/ 179066 w 1790662"/>
                <a:gd name="connsiteY1" fmla="*/ 0 h 4493337"/>
                <a:gd name="connsiteX2" fmla="*/ 1611596 w 1790662"/>
                <a:gd name="connsiteY2" fmla="*/ 0 h 4493337"/>
                <a:gd name="connsiteX3" fmla="*/ 1790662 w 1790662"/>
                <a:gd name="connsiteY3" fmla="*/ 179066 h 4493337"/>
                <a:gd name="connsiteX4" fmla="*/ 1790662 w 1790662"/>
                <a:gd name="connsiteY4" fmla="*/ 4314271 h 4493337"/>
                <a:gd name="connsiteX5" fmla="*/ 1611596 w 1790662"/>
                <a:gd name="connsiteY5" fmla="*/ 4493337 h 4493337"/>
                <a:gd name="connsiteX6" fmla="*/ 179066 w 1790662"/>
                <a:gd name="connsiteY6" fmla="*/ 4493337 h 4493337"/>
                <a:gd name="connsiteX7" fmla="*/ 0 w 1790662"/>
                <a:gd name="connsiteY7" fmla="*/ 4314271 h 4493337"/>
                <a:gd name="connsiteX8" fmla="*/ 0 w 1790662"/>
                <a:gd name="connsiteY8" fmla="*/ 179066 h 449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0662" h="4493337">
                  <a:moveTo>
                    <a:pt x="0" y="179066"/>
                  </a:moveTo>
                  <a:cubicBezTo>
                    <a:pt x="0" y="80171"/>
                    <a:pt x="80171" y="0"/>
                    <a:pt x="179066" y="0"/>
                  </a:cubicBezTo>
                  <a:lnTo>
                    <a:pt x="1611596" y="0"/>
                  </a:lnTo>
                  <a:cubicBezTo>
                    <a:pt x="1710491" y="0"/>
                    <a:pt x="1790662" y="80171"/>
                    <a:pt x="1790662" y="179066"/>
                  </a:cubicBezTo>
                  <a:lnTo>
                    <a:pt x="1790662" y="4314271"/>
                  </a:lnTo>
                  <a:cubicBezTo>
                    <a:pt x="1790662" y="4413166"/>
                    <a:pt x="1710491" y="4493337"/>
                    <a:pt x="1611596" y="4493337"/>
                  </a:cubicBezTo>
                  <a:lnTo>
                    <a:pt x="179066" y="4493337"/>
                  </a:lnTo>
                  <a:cubicBezTo>
                    <a:pt x="80171" y="4493337"/>
                    <a:pt x="0" y="4413166"/>
                    <a:pt x="0" y="4314271"/>
                  </a:cubicBezTo>
                  <a:lnTo>
                    <a:pt x="0" y="179066"/>
                  </a:lnTo>
                  <a:close/>
                </a:path>
              </a:pathLst>
            </a:custGeom>
            <a:solidFill>
              <a:schemeClr val="accent6">
                <a:lumMod val="60000"/>
                <a:lumOff val="40000"/>
              </a:schemeClr>
            </a:solidFill>
            <a:ln>
              <a:solidFill>
                <a:schemeClr val="accent6">
                  <a:lumMod val="50000"/>
                </a:schemeClr>
              </a:solid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3267256" numCol="1" spcCol="1270" anchor="ctr" anchorCtr="0">
              <a:noAutofit/>
            </a:bodyPr>
            <a:lstStyle/>
            <a:p>
              <a:pPr marL="0" lvl="0" indent="0" algn="ctr" defTabSz="1422400">
                <a:lnSpc>
                  <a:spcPct val="90000"/>
                </a:lnSpc>
                <a:spcBef>
                  <a:spcPct val="0"/>
                </a:spcBef>
                <a:spcAft>
                  <a:spcPct val="35000"/>
                </a:spcAft>
                <a:buNone/>
              </a:pPr>
              <a:r>
                <a:rPr lang="en-US" sz="3200" b="1" kern="1200">
                  <a:latin typeface="Calibri" panose="020F0502020204030204" pitchFamily="34" charset="0"/>
                  <a:cs typeface="Calibri" panose="020F0502020204030204" pitchFamily="34" charset="0"/>
                </a:rPr>
                <a:t>Clean Economy</a:t>
              </a:r>
            </a:p>
          </p:txBody>
        </p:sp>
        <p:sp>
          <p:nvSpPr>
            <p:cNvPr id="29" name="Freeform: Shape 28">
              <a:extLst>
                <a:ext uri="{FF2B5EF4-FFF2-40B4-BE49-F238E27FC236}">
                  <a16:creationId xmlns:a16="http://schemas.microsoft.com/office/drawing/2014/main" id="{E6047B79-FD31-D9B8-8B87-5B68EA22C44B}"/>
                </a:ext>
              </a:extLst>
            </p:cNvPr>
            <p:cNvSpPr/>
            <p:nvPr/>
          </p:nvSpPr>
          <p:spPr>
            <a:xfrm>
              <a:off x="4947753" y="2586597"/>
              <a:ext cx="1432529" cy="2920669"/>
            </a:xfrm>
            <a:custGeom>
              <a:avLst/>
              <a:gdLst>
                <a:gd name="connsiteX0" fmla="*/ 0 w 1432529"/>
                <a:gd name="connsiteY0" fmla="*/ 143253 h 2920669"/>
                <a:gd name="connsiteX1" fmla="*/ 143253 w 1432529"/>
                <a:gd name="connsiteY1" fmla="*/ 0 h 2920669"/>
                <a:gd name="connsiteX2" fmla="*/ 1289276 w 1432529"/>
                <a:gd name="connsiteY2" fmla="*/ 0 h 2920669"/>
                <a:gd name="connsiteX3" fmla="*/ 1432529 w 1432529"/>
                <a:gd name="connsiteY3" fmla="*/ 143253 h 2920669"/>
                <a:gd name="connsiteX4" fmla="*/ 1432529 w 1432529"/>
                <a:gd name="connsiteY4" fmla="*/ 2777416 h 2920669"/>
                <a:gd name="connsiteX5" fmla="*/ 1289276 w 1432529"/>
                <a:gd name="connsiteY5" fmla="*/ 2920669 h 2920669"/>
                <a:gd name="connsiteX6" fmla="*/ 143253 w 1432529"/>
                <a:gd name="connsiteY6" fmla="*/ 2920669 h 2920669"/>
                <a:gd name="connsiteX7" fmla="*/ 0 w 1432529"/>
                <a:gd name="connsiteY7" fmla="*/ 2777416 h 2920669"/>
                <a:gd name="connsiteX8" fmla="*/ 0 w 1432529"/>
                <a:gd name="connsiteY8" fmla="*/ 143253 h 292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29" h="2920669">
                  <a:moveTo>
                    <a:pt x="0" y="143253"/>
                  </a:moveTo>
                  <a:cubicBezTo>
                    <a:pt x="0" y="64137"/>
                    <a:pt x="64137" y="0"/>
                    <a:pt x="143253" y="0"/>
                  </a:cubicBezTo>
                  <a:lnTo>
                    <a:pt x="1289276" y="0"/>
                  </a:lnTo>
                  <a:cubicBezTo>
                    <a:pt x="1368392" y="0"/>
                    <a:pt x="1432529" y="64137"/>
                    <a:pt x="1432529" y="143253"/>
                  </a:cubicBezTo>
                  <a:lnTo>
                    <a:pt x="1432529" y="2777416"/>
                  </a:lnTo>
                  <a:cubicBezTo>
                    <a:pt x="1432529" y="2856532"/>
                    <a:pt x="1368392" y="2920669"/>
                    <a:pt x="1289276" y="2920669"/>
                  </a:cubicBezTo>
                  <a:lnTo>
                    <a:pt x="143253" y="2920669"/>
                  </a:lnTo>
                  <a:cubicBezTo>
                    <a:pt x="64137" y="2920669"/>
                    <a:pt x="0" y="2856532"/>
                    <a:pt x="0" y="2777416"/>
                  </a:cubicBezTo>
                  <a:lnTo>
                    <a:pt x="0" y="143253"/>
                  </a:lnTo>
                  <a:close/>
                </a:path>
              </a:pathLst>
            </a:custGeom>
            <a:solidFill>
              <a:srgbClr val="0666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37" tIns="74342" rIns="85137" bIns="74342" numCol="1" spcCol="1270" anchor="ctr" anchorCtr="0">
              <a:noAutofit/>
            </a:bodyPr>
            <a:lstStyle/>
            <a:p>
              <a:pPr marL="0" lvl="0" indent="0" algn="ctr" defTabSz="755650">
                <a:lnSpc>
                  <a:spcPct val="90000"/>
                </a:lnSpc>
                <a:spcBef>
                  <a:spcPct val="0"/>
                </a:spcBef>
                <a:spcAft>
                  <a:spcPct val="35000"/>
                </a:spcAft>
                <a:buNone/>
              </a:pPr>
              <a:r>
                <a:rPr lang="en-US" sz="1700" kern="1200">
                  <a:latin typeface="Calibri" panose="020F0502020204030204" pitchFamily="34" charset="0"/>
                  <a:cs typeface="Calibri" panose="020F0502020204030204" pitchFamily="34" charset="0"/>
                </a:rPr>
                <a:t>“Enhancing the use of clean energy and climate friendly technologies”</a:t>
              </a:r>
            </a:p>
          </p:txBody>
        </p:sp>
        <p:sp>
          <p:nvSpPr>
            <p:cNvPr id="30" name="Freeform: Shape 29">
              <a:extLst>
                <a:ext uri="{FF2B5EF4-FFF2-40B4-BE49-F238E27FC236}">
                  <a16:creationId xmlns:a16="http://schemas.microsoft.com/office/drawing/2014/main" id="{FB402D2B-CA16-0F0E-8169-306921AE2834}"/>
                </a:ext>
              </a:extLst>
            </p:cNvPr>
            <p:cNvSpPr/>
            <p:nvPr/>
          </p:nvSpPr>
          <p:spPr>
            <a:xfrm>
              <a:off x="7002546" y="1238596"/>
              <a:ext cx="1790662" cy="4493337"/>
            </a:xfrm>
            <a:custGeom>
              <a:avLst/>
              <a:gdLst>
                <a:gd name="connsiteX0" fmla="*/ 0 w 1790662"/>
                <a:gd name="connsiteY0" fmla="*/ 179066 h 4493337"/>
                <a:gd name="connsiteX1" fmla="*/ 179066 w 1790662"/>
                <a:gd name="connsiteY1" fmla="*/ 0 h 4493337"/>
                <a:gd name="connsiteX2" fmla="*/ 1611596 w 1790662"/>
                <a:gd name="connsiteY2" fmla="*/ 0 h 4493337"/>
                <a:gd name="connsiteX3" fmla="*/ 1790662 w 1790662"/>
                <a:gd name="connsiteY3" fmla="*/ 179066 h 4493337"/>
                <a:gd name="connsiteX4" fmla="*/ 1790662 w 1790662"/>
                <a:gd name="connsiteY4" fmla="*/ 4314271 h 4493337"/>
                <a:gd name="connsiteX5" fmla="*/ 1611596 w 1790662"/>
                <a:gd name="connsiteY5" fmla="*/ 4493337 h 4493337"/>
                <a:gd name="connsiteX6" fmla="*/ 179066 w 1790662"/>
                <a:gd name="connsiteY6" fmla="*/ 4493337 h 4493337"/>
                <a:gd name="connsiteX7" fmla="*/ 0 w 1790662"/>
                <a:gd name="connsiteY7" fmla="*/ 4314271 h 4493337"/>
                <a:gd name="connsiteX8" fmla="*/ 0 w 1790662"/>
                <a:gd name="connsiteY8" fmla="*/ 179066 h 4493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0662" h="4493337">
                  <a:moveTo>
                    <a:pt x="0" y="179066"/>
                  </a:moveTo>
                  <a:cubicBezTo>
                    <a:pt x="0" y="80171"/>
                    <a:pt x="80171" y="0"/>
                    <a:pt x="179066" y="0"/>
                  </a:cubicBezTo>
                  <a:lnTo>
                    <a:pt x="1611596" y="0"/>
                  </a:lnTo>
                  <a:cubicBezTo>
                    <a:pt x="1710491" y="0"/>
                    <a:pt x="1790662" y="80171"/>
                    <a:pt x="1790662" y="179066"/>
                  </a:cubicBezTo>
                  <a:lnTo>
                    <a:pt x="1790662" y="4314271"/>
                  </a:lnTo>
                  <a:cubicBezTo>
                    <a:pt x="1790662" y="4413166"/>
                    <a:pt x="1710491" y="4493337"/>
                    <a:pt x="1611596" y="4493337"/>
                  </a:cubicBezTo>
                  <a:lnTo>
                    <a:pt x="179066" y="4493337"/>
                  </a:lnTo>
                  <a:cubicBezTo>
                    <a:pt x="80171" y="4493337"/>
                    <a:pt x="0" y="4413166"/>
                    <a:pt x="0" y="4314271"/>
                  </a:cubicBezTo>
                  <a:lnTo>
                    <a:pt x="0" y="179066"/>
                  </a:lnTo>
                  <a:close/>
                </a:path>
              </a:pathLst>
            </a:custGeom>
            <a:solidFill>
              <a:schemeClr val="bg2">
                <a:lumMod val="75000"/>
              </a:schemeClr>
            </a:solidFill>
            <a:ln>
              <a:solidFill>
                <a:schemeClr val="tx1"/>
              </a:solid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121920" tIns="121920" rIns="121920" bIns="3267256" numCol="1" spcCol="1270" anchor="ctr" anchorCtr="0">
              <a:noAutofit/>
            </a:bodyPr>
            <a:lstStyle/>
            <a:p>
              <a:pPr marL="0" lvl="0" indent="0" algn="ctr" defTabSz="1422400">
                <a:lnSpc>
                  <a:spcPct val="90000"/>
                </a:lnSpc>
                <a:spcBef>
                  <a:spcPct val="0"/>
                </a:spcBef>
                <a:spcAft>
                  <a:spcPct val="35000"/>
                </a:spcAft>
                <a:buNone/>
              </a:pPr>
              <a:r>
                <a:rPr lang="en-US" sz="3200" b="1" kern="1200">
                  <a:latin typeface="Calibri" panose="020F0502020204030204" pitchFamily="34" charset="0"/>
                  <a:cs typeface="Calibri" panose="020F0502020204030204" pitchFamily="34" charset="0"/>
                </a:rPr>
                <a:t>Fair Economy</a:t>
              </a:r>
            </a:p>
          </p:txBody>
        </p:sp>
        <p:sp>
          <p:nvSpPr>
            <p:cNvPr id="31" name="Freeform: Shape 30">
              <a:extLst>
                <a:ext uri="{FF2B5EF4-FFF2-40B4-BE49-F238E27FC236}">
                  <a16:creationId xmlns:a16="http://schemas.microsoft.com/office/drawing/2014/main" id="{D9ACE153-1495-E906-6049-50B58B3D9B55}"/>
                </a:ext>
              </a:extLst>
            </p:cNvPr>
            <p:cNvSpPr/>
            <p:nvPr/>
          </p:nvSpPr>
          <p:spPr>
            <a:xfrm>
              <a:off x="7181613" y="2586597"/>
              <a:ext cx="1432529" cy="2920669"/>
            </a:xfrm>
            <a:custGeom>
              <a:avLst/>
              <a:gdLst>
                <a:gd name="connsiteX0" fmla="*/ 0 w 1432529"/>
                <a:gd name="connsiteY0" fmla="*/ 143253 h 2920669"/>
                <a:gd name="connsiteX1" fmla="*/ 143253 w 1432529"/>
                <a:gd name="connsiteY1" fmla="*/ 0 h 2920669"/>
                <a:gd name="connsiteX2" fmla="*/ 1289276 w 1432529"/>
                <a:gd name="connsiteY2" fmla="*/ 0 h 2920669"/>
                <a:gd name="connsiteX3" fmla="*/ 1432529 w 1432529"/>
                <a:gd name="connsiteY3" fmla="*/ 143253 h 2920669"/>
                <a:gd name="connsiteX4" fmla="*/ 1432529 w 1432529"/>
                <a:gd name="connsiteY4" fmla="*/ 2777416 h 2920669"/>
                <a:gd name="connsiteX5" fmla="*/ 1289276 w 1432529"/>
                <a:gd name="connsiteY5" fmla="*/ 2920669 h 2920669"/>
                <a:gd name="connsiteX6" fmla="*/ 143253 w 1432529"/>
                <a:gd name="connsiteY6" fmla="*/ 2920669 h 2920669"/>
                <a:gd name="connsiteX7" fmla="*/ 0 w 1432529"/>
                <a:gd name="connsiteY7" fmla="*/ 2777416 h 2920669"/>
                <a:gd name="connsiteX8" fmla="*/ 0 w 1432529"/>
                <a:gd name="connsiteY8" fmla="*/ 143253 h 2920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2529" h="2920669">
                  <a:moveTo>
                    <a:pt x="0" y="143253"/>
                  </a:moveTo>
                  <a:cubicBezTo>
                    <a:pt x="0" y="64137"/>
                    <a:pt x="64137" y="0"/>
                    <a:pt x="143253" y="0"/>
                  </a:cubicBezTo>
                  <a:lnTo>
                    <a:pt x="1289276" y="0"/>
                  </a:lnTo>
                  <a:cubicBezTo>
                    <a:pt x="1368392" y="0"/>
                    <a:pt x="1432529" y="64137"/>
                    <a:pt x="1432529" y="143253"/>
                  </a:cubicBezTo>
                  <a:lnTo>
                    <a:pt x="1432529" y="2777416"/>
                  </a:lnTo>
                  <a:cubicBezTo>
                    <a:pt x="1432529" y="2856532"/>
                    <a:pt x="1368392" y="2920669"/>
                    <a:pt x="1289276" y="2920669"/>
                  </a:cubicBezTo>
                  <a:lnTo>
                    <a:pt x="143253" y="2920669"/>
                  </a:lnTo>
                  <a:cubicBezTo>
                    <a:pt x="64137" y="2920669"/>
                    <a:pt x="0" y="2856532"/>
                    <a:pt x="0" y="2777416"/>
                  </a:cubicBezTo>
                  <a:lnTo>
                    <a:pt x="0" y="143253"/>
                  </a:lnTo>
                  <a:close/>
                </a:path>
              </a:pathLst>
            </a:custGeom>
            <a:solidFill>
              <a:srgbClr val="066699"/>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5137" tIns="74342" rIns="85137" bIns="74342" numCol="1" spcCol="1270" anchor="ctr" anchorCtr="0">
              <a:noAutofit/>
            </a:bodyPr>
            <a:lstStyle/>
            <a:p>
              <a:pPr marL="0" lvl="0" indent="0" algn="ctr" defTabSz="755650">
                <a:lnSpc>
                  <a:spcPct val="90000"/>
                </a:lnSpc>
                <a:spcBef>
                  <a:spcPct val="0"/>
                </a:spcBef>
                <a:spcAft>
                  <a:spcPct val="35000"/>
                </a:spcAft>
                <a:buNone/>
              </a:pPr>
              <a:r>
                <a:rPr lang="en-US" sz="1700" kern="1200">
                  <a:latin typeface="Calibri" panose="020F0502020204030204" pitchFamily="34" charset="0"/>
                  <a:cs typeface="Calibri" panose="020F0502020204030204" pitchFamily="34" charset="0"/>
                </a:rPr>
                <a:t>Improving the ‘level playing field’ for all market participants</a:t>
              </a:r>
            </a:p>
          </p:txBody>
        </p:sp>
      </p:grpSp>
    </p:spTree>
    <p:extLst>
      <p:ext uri="{BB962C8B-B14F-4D97-AF65-F5344CB8AC3E}">
        <p14:creationId xmlns:p14="http://schemas.microsoft.com/office/powerpoint/2010/main" val="1045791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59A724B-477F-DCF2-1EA8-5D65FC05E35D}"/>
              </a:ext>
            </a:extLst>
          </p:cNvPr>
          <p:cNvSpPr>
            <a:spLocks noGrp="1"/>
          </p:cNvSpPr>
          <p:nvPr>
            <p:ph type="title"/>
          </p:nvPr>
        </p:nvSpPr>
        <p:spPr>
          <a:xfrm>
            <a:off x="1828800" y="0"/>
            <a:ext cx="5737860" cy="784860"/>
          </a:xfrm>
        </p:spPr>
        <p:txBody>
          <a:bodyPr/>
          <a:lstStyle/>
          <a:p>
            <a:r>
              <a:rPr lang="en-US" sz="2800" i="0"/>
              <a:t>Who</a:t>
            </a:r>
            <a:r>
              <a:rPr lang="en-US" i="0"/>
              <a:t> Are We?</a:t>
            </a:r>
          </a:p>
        </p:txBody>
      </p:sp>
      <p:sp>
        <p:nvSpPr>
          <p:cNvPr id="4" name="Text Placeholder 1">
            <a:extLst>
              <a:ext uri="{FF2B5EF4-FFF2-40B4-BE49-F238E27FC236}">
                <a16:creationId xmlns:a16="http://schemas.microsoft.com/office/drawing/2014/main" id="{5582F101-4FCF-F345-F10E-2A5F19C9B1AF}"/>
              </a:ext>
            </a:extLst>
          </p:cNvPr>
          <p:cNvSpPr txBox="1">
            <a:spLocks/>
          </p:cNvSpPr>
          <p:nvPr/>
        </p:nvSpPr>
        <p:spPr>
          <a:xfrm>
            <a:off x="3742331" y="5612815"/>
            <a:ext cx="1659337" cy="545786"/>
          </a:xfrm>
          <a:prstGeom prst="roundRect">
            <a:avLst/>
          </a:prstGeom>
          <a:solidFill>
            <a:schemeClr val="accent6"/>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Myriad Pro" pitchFamily="34" charset="0"/>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800" kern="1200">
                <a:solidFill>
                  <a:srgbClr val="000000"/>
                </a:solidFill>
                <a:latin typeface="Myriad Pro"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Ø"/>
              <a:defRPr sz="2400" kern="1200">
                <a:solidFill>
                  <a:srgbClr val="000000"/>
                </a:solidFill>
                <a:latin typeface="Myriad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700" b="1">
                <a:solidFill>
                  <a:schemeClr val="bg1"/>
                </a:solidFill>
                <a:latin typeface="Segoe UI"/>
                <a:cs typeface="Segoe UI"/>
              </a:rPr>
              <a:t>OTEXA</a:t>
            </a:r>
            <a:endParaRPr lang="en-US" sz="2700" b="1">
              <a:solidFill>
                <a:schemeClr val="bg1"/>
              </a:solidFill>
            </a:endParaRPr>
          </a:p>
        </p:txBody>
      </p:sp>
      <p:sp>
        <p:nvSpPr>
          <p:cNvPr id="5" name="TextBox 4">
            <a:extLst>
              <a:ext uri="{FF2B5EF4-FFF2-40B4-BE49-F238E27FC236}">
                <a16:creationId xmlns:a16="http://schemas.microsoft.com/office/drawing/2014/main" id="{24116CDF-E8EE-8C62-3986-8A82B8375AC5}"/>
              </a:ext>
            </a:extLst>
          </p:cNvPr>
          <p:cNvSpPr txBox="1"/>
          <p:nvPr/>
        </p:nvSpPr>
        <p:spPr>
          <a:xfrm>
            <a:off x="1723536" y="1545872"/>
            <a:ext cx="6064243" cy="1021690"/>
          </a:xfrm>
          <a:prstGeom prst="rect">
            <a:avLst/>
          </a:prstGeom>
          <a:noFill/>
        </p:spPr>
        <p:txBody>
          <a:bodyPr wrap="square">
            <a:spAutoFit/>
          </a:bodyPr>
          <a:lstStyle/>
          <a:p>
            <a:pPr>
              <a:lnSpc>
                <a:spcPct val="150000"/>
              </a:lnSpc>
            </a:pPr>
            <a:r>
              <a:rPr lang="en-US" b="0" i="1">
                <a:solidFill>
                  <a:schemeClr val="tx1"/>
                </a:solidFill>
                <a:effectLst/>
                <a:latin typeface="+mn-lt"/>
              </a:rPr>
              <a:t>The mission of  </a:t>
            </a:r>
            <a:r>
              <a:rPr lang="en-US" b="1" i="1">
                <a:solidFill>
                  <a:schemeClr val="tx1"/>
                </a:solidFill>
                <a:effectLst/>
                <a:latin typeface="+mn-lt"/>
              </a:rPr>
              <a:t>ITA</a:t>
            </a:r>
            <a:r>
              <a:rPr lang="en-US" i="1">
                <a:solidFill>
                  <a:schemeClr val="tx1"/>
                </a:solidFill>
                <a:latin typeface="+mn-lt"/>
              </a:rPr>
              <a:t> is to </a:t>
            </a:r>
            <a:r>
              <a:rPr lang="en-US" b="0" i="1">
                <a:solidFill>
                  <a:schemeClr val="tx1"/>
                </a:solidFill>
                <a:effectLst/>
                <a:latin typeface="+mn-lt"/>
              </a:rPr>
              <a:t>create prosperity by strengthening the international competitiveness of U.S. industry, promoting trade and investment, and ensuring fair trade and compliance with trade laws and agreements.</a:t>
            </a:r>
            <a:endParaRPr lang="en-US" i="1">
              <a:solidFill>
                <a:schemeClr val="tx1"/>
              </a:solidFill>
              <a:latin typeface="+mn-lt"/>
              <a:cs typeface="Calibri" panose="020F0502020204030204" pitchFamily="34" charset="0"/>
            </a:endParaRPr>
          </a:p>
        </p:txBody>
      </p:sp>
      <p:sp>
        <p:nvSpPr>
          <p:cNvPr id="6" name="Text Placeholder 1">
            <a:extLst>
              <a:ext uri="{FF2B5EF4-FFF2-40B4-BE49-F238E27FC236}">
                <a16:creationId xmlns:a16="http://schemas.microsoft.com/office/drawing/2014/main" id="{CD13CC83-B189-0570-5A72-C9750371573C}"/>
              </a:ext>
            </a:extLst>
          </p:cNvPr>
          <p:cNvSpPr txBox="1">
            <a:spLocks/>
          </p:cNvSpPr>
          <p:nvPr/>
        </p:nvSpPr>
        <p:spPr>
          <a:xfrm>
            <a:off x="1917694" y="937253"/>
            <a:ext cx="5273123" cy="545786"/>
          </a:xfrm>
          <a:prstGeom prst="roundRect">
            <a:avLst/>
          </a:prstGeom>
          <a:solidFill>
            <a:srgbClr val="066699"/>
          </a:solidFill>
        </p:spPr>
        <p:txBody>
          <a:bodyP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Myriad Pro" pitchFamily="34" charset="0"/>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800" kern="1200">
                <a:solidFill>
                  <a:srgbClr val="000000"/>
                </a:solidFill>
                <a:latin typeface="Myriad Pro"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Ø"/>
              <a:defRPr sz="2400" kern="1200">
                <a:solidFill>
                  <a:srgbClr val="000000"/>
                </a:solidFill>
                <a:latin typeface="Myriad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400" b="1">
                <a:solidFill>
                  <a:schemeClr val="bg1"/>
                </a:solidFill>
                <a:latin typeface="Segoe UI"/>
                <a:cs typeface="Segoe UI"/>
              </a:rPr>
              <a:t>International Trade Administration</a:t>
            </a:r>
            <a:endParaRPr lang="en-US" sz="2400" b="1">
              <a:solidFill>
                <a:schemeClr val="bg1"/>
              </a:solidFill>
            </a:endParaRPr>
          </a:p>
        </p:txBody>
      </p:sp>
      <p:sp>
        <p:nvSpPr>
          <p:cNvPr id="8" name="Text Placeholder 1">
            <a:extLst>
              <a:ext uri="{FF2B5EF4-FFF2-40B4-BE49-F238E27FC236}">
                <a16:creationId xmlns:a16="http://schemas.microsoft.com/office/drawing/2014/main" id="{889EC1E4-D757-73E5-0804-078EB51FF02A}"/>
              </a:ext>
            </a:extLst>
          </p:cNvPr>
          <p:cNvSpPr txBox="1">
            <a:spLocks/>
          </p:cNvSpPr>
          <p:nvPr/>
        </p:nvSpPr>
        <p:spPr>
          <a:xfrm>
            <a:off x="6229191" y="3278268"/>
            <a:ext cx="2217420" cy="382069"/>
          </a:xfrm>
          <a:prstGeom prst="roundRect">
            <a:avLst/>
          </a:prstGeom>
          <a:solidFill>
            <a:srgbClr val="066699"/>
          </a:solidFill>
        </p:spPr>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Myriad Pro" pitchFamily="34" charset="0"/>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800" kern="1200">
                <a:solidFill>
                  <a:srgbClr val="000000"/>
                </a:solidFill>
                <a:latin typeface="Myriad Pro"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Ø"/>
              <a:defRPr sz="2400" kern="1200">
                <a:solidFill>
                  <a:srgbClr val="000000"/>
                </a:solidFill>
                <a:latin typeface="Myriad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b="1">
                <a:solidFill>
                  <a:schemeClr val="bg1"/>
                </a:solidFill>
                <a:latin typeface="Segoe UI"/>
                <a:cs typeface="Segoe UI"/>
              </a:rPr>
              <a:t>Global Markets</a:t>
            </a:r>
            <a:endParaRPr lang="en-US" sz="2000" b="1">
              <a:solidFill>
                <a:schemeClr val="bg1"/>
              </a:solidFill>
            </a:endParaRPr>
          </a:p>
        </p:txBody>
      </p:sp>
      <p:sp>
        <p:nvSpPr>
          <p:cNvPr id="9" name="Text Placeholder 1">
            <a:extLst>
              <a:ext uri="{FF2B5EF4-FFF2-40B4-BE49-F238E27FC236}">
                <a16:creationId xmlns:a16="http://schemas.microsoft.com/office/drawing/2014/main" id="{59CF285F-CBCA-1FC0-08B2-7A0782972B95}"/>
              </a:ext>
            </a:extLst>
          </p:cNvPr>
          <p:cNvSpPr txBox="1">
            <a:spLocks/>
          </p:cNvSpPr>
          <p:nvPr/>
        </p:nvSpPr>
        <p:spPr>
          <a:xfrm>
            <a:off x="3533175" y="3238549"/>
            <a:ext cx="2042159" cy="785335"/>
          </a:xfrm>
          <a:prstGeom prst="roundRect">
            <a:avLst/>
          </a:prstGeom>
          <a:solidFill>
            <a:schemeClr val="accent6"/>
          </a:solidFill>
        </p:spPr>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Myriad Pro" pitchFamily="34" charset="0"/>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800" kern="1200">
                <a:solidFill>
                  <a:srgbClr val="000000"/>
                </a:solidFill>
                <a:latin typeface="Myriad Pro"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Ø"/>
              <a:defRPr sz="2400" kern="1200">
                <a:solidFill>
                  <a:srgbClr val="000000"/>
                </a:solidFill>
                <a:latin typeface="Myriad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b="1">
                <a:solidFill>
                  <a:schemeClr val="bg1"/>
                </a:solidFill>
                <a:latin typeface="Segoe UI"/>
                <a:cs typeface="Segoe UI"/>
              </a:rPr>
              <a:t>Industry &amp; Analysis</a:t>
            </a:r>
            <a:endParaRPr lang="en-US" sz="2000" b="1">
              <a:solidFill>
                <a:schemeClr val="bg1"/>
              </a:solidFill>
            </a:endParaRPr>
          </a:p>
        </p:txBody>
      </p:sp>
      <p:sp>
        <p:nvSpPr>
          <p:cNvPr id="10" name="Text Placeholder 1">
            <a:extLst>
              <a:ext uri="{FF2B5EF4-FFF2-40B4-BE49-F238E27FC236}">
                <a16:creationId xmlns:a16="http://schemas.microsoft.com/office/drawing/2014/main" id="{41A81185-2F24-0FF9-B64C-99AB4E66F932}"/>
              </a:ext>
            </a:extLst>
          </p:cNvPr>
          <p:cNvSpPr txBox="1">
            <a:spLocks/>
          </p:cNvSpPr>
          <p:nvPr/>
        </p:nvSpPr>
        <p:spPr>
          <a:xfrm>
            <a:off x="532203" y="3238522"/>
            <a:ext cx="2331720" cy="785391"/>
          </a:xfrm>
          <a:prstGeom prst="roundRect">
            <a:avLst/>
          </a:prstGeom>
          <a:solidFill>
            <a:srgbClr val="066699"/>
          </a:solidFill>
        </p:spPr>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Myriad Pro" pitchFamily="34" charset="0"/>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800" kern="1200">
                <a:solidFill>
                  <a:srgbClr val="000000"/>
                </a:solidFill>
                <a:latin typeface="Myriad Pro"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Ø"/>
              <a:defRPr sz="2400" kern="1200">
                <a:solidFill>
                  <a:srgbClr val="000000"/>
                </a:solidFill>
                <a:latin typeface="Myriad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2000" b="1">
                <a:solidFill>
                  <a:schemeClr val="bg1"/>
                </a:solidFill>
                <a:latin typeface="Segoe UI"/>
                <a:cs typeface="Segoe UI"/>
              </a:rPr>
              <a:t>Enforcement &amp; Compliance</a:t>
            </a:r>
            <a:endParaRPr lang="en-US" sz="2000" b="1">
              <a:solidFill>
                <a:schemeClr val="bg1"/>
              </a:solidFill>
            </a:endParaRPr>
          </a:p>
        </p:txBody>
      </p:sp>
      <p:cxnSp>
        <p:nvCxnSpPr>
          <p:cNvPr id="13" name="Straight Arrow Connector 12">
            <a:extLst>
              <a:ext uri="{FF2B5EF4-FFF2-40B4-BE49-F238E27FC236}">
                <a16:creationId xmlns:a16="http://schemas.microsoft.com/office/drawing/2014/main" id="{8A007438-0177-CD61-AAC5-04B479D20F7C}"/>
              </a:ext>
            </a:extLst>
          </p:cNvPr>
          <p:cNvCxnSpPr>
            <a:cxnSpLocks/>
          </p:cNvCxnSpPr>
          <p:nvPr/>
        </p:nvCxnSpPr>
        <p:spPr>
          <a:xfrm>
            <a:off x="4546554" y="5202691"/>
            <a:ext cx="0" cy="315889"/>
          </a:xfrm>
          <a:prstGeom prst="straightConnector1">
            <a:avLst/>
          </a:prstGeom>
          <a:ln w="28575">
            <a:solidFill>
              <a:srgbClr val="C00000"/>
            </a:solidFill>
            <a:tailEnd type="arrow"/>
          </a:ln>
        </p:spPr>
        <p:style>
          <a:lnRef idx="2">
            <a:schemeClr val="accent4"/>
          </a:lnRef>
          <a:fillRef idx="0">
            <a:schemeClr val="accent4"/>
          </a:fillRef>
          <a:effectRef idx="1">
            <a:schemeClr val="accent4"/>
          </a:effectRef>
          <a:fontRef idx="minor">
            <a:schemeClr val="tx1"/>
          </a:fontRef>
        </p:style>
      </p:cxnSp>
      <p:cxnSp>
        <p:nvCxnSpPr>
          <p:cNvPr id="15" name="Straight Arrow Connector 14">
            <a:extLst>
              <a:ext uri="{FF2B5EF4-FFF2-40B4-BE49-F238E27FC236}">
                <a16:creationId xmlns:a16="http://schemas.microsoft.com/office/drawing/2014/main" id="{14E7D74B-6357-69DB-4355-C2809A9731B6}"/>
              </a:ext>
            </a:extLst>
          </p:cNvPr>
          <p:cNvCxnSpPr>
            <a:cxnSpLocks/>
          </p:cNvCxnSpPr>
          <p:nvPr/>
        </p:nvCxnSpPr>
        <p:spPr>
          <a:xfrm>
            <a:off x="6229191" y="2731880"/>
            <a:ext cx="190540" cy="382069"/>
          </a:xfrm>
          <a:prstGeom prst="straightConnector1">
            <a:avLst/>
          </a:prstGeom>
          <a:ln w="28575">
            <a:solidFill>
              <a:srgbClr val="C00000"/>
            </a:solidFill>
            <a:tailEnd type="arrow"/>
          </a:ln>
        </p:spPr>
        <p:style>
          <a:lnRef idx="2">
            <a:schemeClr val="accent4"/>
          </a:lnRef>
          <a:fillRef idx="0">
            <a:schemeClr val="accent4"/>
          </a:fillRef>
          <a:effectRef idx="1">
            <a:schemeClr val="accent4"/>
          </a:effectRef>
          <a:fontRef idx="minor">
            <a:schemeClr val="tx1"/>
          </a:fontRef>
        </p:style>
      </p:cxnSp>
      <p:cxnSp>
        <p:nvCxnSpPr>
          <p:cNvPr id="18" name="Straight Arrow Connector 17">
            <a:extLst>
              <a:ext uri="{FF2B5EF4-FFF2-40B4-BE49-F238E27FC236}">
                <a16:creationId xmlns:a16="http://schemas.microsoft.com/office/drawing/2014/main" id="{40A1D26B-243A-A509-8B28-74221683FFA1}"/>
              </a:ext>
            </a:extLst>
          </p:cNvPr>
          <p:cNvCxnSpPr>
            <a:cxnSpLocks/>
          </p:cNvCxnSpPr>
          <p:nvPr/>
        </p:nvCxnSpPr>
        <p:spPr>
          <a:xfrm flipH="1">
            <a:off x="2732395" y="2757020"/>
            <a:ext cx="173874" cy="373672"/>
          </a:xfrm>
          <a:prstGeom prst="straightConnector1">
            <a:avLst/>
          </a:prstGeom>
          <a:ln w="28575">
            <a:solidFill>
              <a:srgbClr val="C00000"/>
            </a:solidFill>
            <a:tailEnd type="arrow"/>
          </a:ln>
        </p:spPr>
        <p:style>
          <a:lnRef idx="2">
            <a:schemeClr val="accent4"/>
          </a:lnRef>
          <a:fillRef idx="0">
            <a:schemeClr val="accent4"/>
          </a:fillRef>
          <a:effectRef idx="1">
            <a:schemeClr val="accent4"/>
          </a:effectRef>
          <a:fontRef idx="minor">
            <a:schemeClr val="tx1"/>
          </a:fontRef>
        </p:style>
      </p:cxnSp>
      <p:sp>
        <p:nvSpPr>
          <p:cNvPr id="23" name="Text Placeholder 1">
            <a:extLst>
              <a:ext uri="{FF2B5EF4-FFF2-40B4-BE49-F238E27FC236}">
                <a16:creationId xmlns:a16="http://schemas.microsoft.com/office/drawing/2014/main" id="{2EC33955-C5DD-3442-F498-BEF73E315C1C}"/>
              </a:ext>
            </a:extLst>
          </p:cNvPr>
          <p:cNvSpPr txBox="1">
            <a:spLocks/>
          </p:cNvSpPr>
          <p:nvPr/>
        </p:nvSpPr>
        <p:spPr>
          <a:xfrm>
            <a:off x="2462484" y="4628307"/>
            <a:ext cx="4168140" cy="453335"/>
          </a:xfrm>
          <a:prstGeom prst="roundRect">
            <a:avLst/>
          </a:prstGeom>
          <a:solidFill>
            <a:schemeClr val="accent6"/>
          </a:solidFill>
        </p:spPr>
        <p:txBody>
          <a:bodyPr anchor="ctr"/>
          <a:lstStyle>
            <a:lvl1pPr marL="342900" indent="-342900" algn="l" defTabSz="914400" rtl="0" eaLnBrk="1" latinLnBrk="0" hangingPunct="1">
              <a:spcBef>
                <a:spcPct val="20000"/>
              </a:spcBef>
              <a:buFont typeface="Arial" panose="020B0604020202020204" pitchFamily="34" charset="0"/>
              <a:buChar char="•"/>
              <a:defRPr sz="3200" kern="1200">
                <a:solidFill>
                  <a:srgbClr val="000000"/>
                </a:solidFill>
                <a:latin typeface="Myriad Pro" pitchFamily="34" charset="0"/>
                <a:ea typeface="+mn-ea"/>
                <a:cs typeface="+mn-cs"/>
              </a:defRPr>
            </a:lvl1pPr>
            <a:lvl2pPr marL="742950" indent="-285750" algn="l" defTabSz="914400" rtl="0" eaLnBrk="1" latinLnBrk="0" hangingPunct="1">
              <a:spcBef>
                <a:spcPct val="20000"/>
              </a:spcBef>
              <a:buFont typeface="Courier New" panose="02070309020205020404" pitchFamily="49" charset="0"/>
              <a:buChar char="o"/>
              <a:defRPr sz="2800" kern="1200">
                <a:solidFill>
                  <a:srgbClr val="000000"/>
                </a:solidFill>
                <a:latin typeface="Myriad Pro" pitchFamily="34" charset="0"/>
                <a:ea typeface="+mn-ea"/>
                <a:cs typeface="+mn-cs"/>
              </a:defRPr>
            </a:lvl2pPr>
            <a:lvl3pPr marL="1143000" indent="-228600" algn="l" defTabSz="914400" rtl="0" eaLnBrk="1" latinLnBrk="0" hangingPunct="1">
              <a:spcBef>
                <a:spcPct val="20000"/>
              </a:spcBef>
              <a:buFont typeface="Wingdings" panose="05000000000000000000" pitchFamily="2" charset="2"/>
              <a:buChar char="Ø"/>
              <a:defRPr sz="2400" kern="1200">
                <a:solidFill>
                  <a:srgbClr val="000000"/>
                </a:solidFill>
                <a:latin typeface="Myriad Pro"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rgbClr val="000000"/>
                </a:solidFill>
                <a:latin typeface="Myriad Pro"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rgbClr val="000000"/>
                </a:solidFill>
                <a:latin typeface="Myriad Pro"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US" sz="1600">
                <a:solidFill>
                  <a:schemeClr val="bg1"/>
                </a:solidFill>
                <a:latin typeface="Open Sans"/>
                <a:ea typeface="Open Sans"/>
                <a:cs typeface="Open Sans"/>
              </a:rPr>
              <a:t>Textiles, Consumer Goods, &amp; Materials</a:t>
            </a:r>
            <a:endParaRPr lang="en-US" sz="1600" b="0">
              <a:solidFill>
                <a:schemeClr val="bg1"/>
              </a:solidFill>
              <a:latin typeface="Open Sans"/>
              <a:ea typeface="Open Sans"/>
              <a:cs typeface="Open Sans"/>
            </a:endParaRPr>
          </a:p>
        </p:txBody>
      </p:sp>
      <p:pic>
        <p:nvPicPr>
          <p:cNvPr id="25" name="Picture 24">
            <a:extLst>
              <a:ext uri="{FF2B5EF4-FFF2-40B4-BE49-F238E27FC236}">
                <a16:creationId xmlns:a16="http://schemas.microsoft.com/office/drawing/2014/main" id="{498247CF-58EA-8A0E-C50A-13B4F12DBFD5}"/>
              </a:ext>
            </a:extLst>
          </p:cNvPr>
          <p:cNvPicPr>
            <a:picLocks noChangeAspect="1"/>
          </p:cNvPicPr>
          <p:nvPr/>
        </p:nvPicPr>
        <p:blipFill>
          <a:blip r:embed="rId3"/>
          <a:stretch>
            <a:fillRect/>
          </a:stretch>
        </p:blipFill>
        <p:spPr>
          <a:xfrm>
            <a:off x="105009" y="1038618"/>
            <a:ext cx="1593054" cy="1593054"/>
          </a:xfrm>
          <a:prstGeom prst="rect">
            <a:avLst/>
          </a:prstGeom>
        </p:spPr>
      </p:pic>
      <p:cxnSp>
        <p:nvCxnSpPr>
          <p:cNvPr id="26" name="Straight Arrow Connector 25">
            <a:extLst>
              <a:ext uri="{FF2B5EF4-FFF2-40B4-BE49-F238E27FC236}">
                <a16:creationId xmlns:a16="http://schemas.microsoft.com/office/drawing/2014/main" id="{84DC6B87-FA14-5B73-6FBD-DB5807C67414}"/>
              </a:ext>
            </a:extLst>
          </p:cNvPr>
          <p:cNvCxnSpPr>
            <a:cxnSpLocks/>
          </p:cNvCxnSpPr>
          <p:nvPr/>
        </p:nvCxnSpPr>
        <p:spPr>
          <a:xfrm>
            <a:off x="4554257" y="2705269"/>
            <a:ext cx="0" cy="425423"/>
          </a:xfrm>
          <a:prstGeom prst="straightConnector1">
            <a:avLst/>
          </a:prstGeom>
          <a:ln w="28575">
            <a:solidFill>
              <a:srgbClr val="C00000"/>
            </a:solidFill>
            <a:tailEnd type="arrow"/>
          </a:ln>
        </p:spPr>
        <p:style>
          <a:lnRef idx="2">
            <a:schemeClr val="accent4"/>
          </a:lnRef>
          <a:fillRef idx="0">
            <a:schemeClr val="accent4"/>
          </a:fillRef>
          <a:effectRef idx="1">
            <a:schemeClr val="accent4"/>
          </a:effectRef>
          <a:fontRef idx="minor">
            <a:schemeClr val="tx1"/>
          </a:fontRef>
        </p:style>
      </p:cxnSp>
      <p:pic>
        <p:nvPicPr>
          <p:cNvPr id="2050" name="Picture 2" descr="Let Our Experts Help">
            <a:extLst>
              <a:ext uri="{FF2B5EF4-FFF2-40B4-BE49-F238E27FC236}">
                <a16:creationId xmlns:a16="http://schemas.microsoft.com/office/drawing/2014/main" id="{927E791A-EA0A-55F8-F525-FBEE8431F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2193" y="3681401"/>
            <a:ext cx="1889758" cy="809199"/>
          </a:xfrm>
          <a:prstGeom prst="rect">
            <a:avLst/>
          </a:prstGeom>
          <a:noFill/>
          <a:extLst>
            <a:ext uri="{909E8E84-426E-40DD-AFC4-6F175D3DCCD1}">
              <a14:hiddenFill xmlns:a14="http://schemas.microsoft.com/office/drawing/2010/main">
                <a:solidFill>
                  <a:srgbClr val="FFFFFF"/>
                </a:solidFill>
              </a14:hiddenFill>
            </a:ext>
          </a:extLst>
        </p:spPr>
      </p:pic>
      <p:cxnSp>
        <p:nvCxnSpPr>
          <p:cNvPr id="2049" name="Straight Arrow Connector 2048">
            <a:extLst>
              <a:ext uri="{FF2B5EF4-FFF2-40B4-BE49-F238E27FC236}">
                <a16:creationId xmlns:a16="http://schemas.microsoft.com/office/drawing/2014/main" id="{4ED0DFC8-5B40-9766-FBEC-E699C4DFF83A}"/>
              </a:ext>
            </a:extLst>
          </p:cNvPr>
          <p:cNvCxnSpPr>
            <a:cxnSpLocks/>
          </p:cNvCxnSpPr>
          <p:nvPr/>
        </p:nvCxnSpPr>
        <p:spPr>
          <a:xfrm>
            <a:off x="4554256" y="4114281"/>
            <a:ext cx="0" cy="425423"/>
          </a:xfrm>
          <a:prstGeom prst="straightConnector1">
            <a:avLst/>
          </a:prstGeom>
          <a:ln w="28575">
            <a:solidFill>
              <a:srgbClr val="C00000"/>
            </a:solidFill>
            <a:tailEnd type="arrow"/>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2275310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U.S. Department of Commerce">
            <a:extLst>
              <a:ext uri="{FF2B5EF4-FFF2-40B4-BE49-F238E27FC236}">
                <a16:creationId xmlns:a16="http://schemas.microsoft.com/office/drawing/2014/main" id="{FCA1D3C7-3433-892E-6D22-E5536A7BEC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45" t="2675" r="2845" b="3731"/>
          <a:stretch/>
        </p:blipFill>
        <p:spPr bwMode="auto">
          <a:xfrm>
            <a:off x="167781" y="4856450"/>
            <a:ext cx="1350808" cy="136141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53D9721-9931-4FDD-9FCF-5F615B69F2F8}"/>
              </a:ext>
            </a:extLst>
          </p:cNvPr>
          <p:cNvSpPr>
            <a:spLocks noGrp="1"/>
          </p:cNvSpPr>
          <p:nvPr>
            <p:ph idx="1"/>
          </p:nvPr>
        </p:nvSpPr>
        <p:spPr>
          <a:xfrm>
            <a:off x="290748" y="1309443"/>
            <a:ext cx="8414426" cy="4408487"/>
          </a:xfrm>
        </p:spPr>
        <p:txBody>
          <a:bodyPr/>
          <a:lstStyle/>
          <a:p>
            <a:pPr marL="0" indent="0">
              <a:buNone/>
            </a:pPr>
            <a:endParaRPr lang="en-US" sz="2400"/>
          </a:p>
          <a:p>
            <a:pPr marL="0" indent="0">
              <a:buNone/>
            </a:pPr>
            <a:endParaRPr lang="en-US" sz="2400"/>
          </a:p>
        </p:txBody>
      </p:sp>
      <p:sp>
        <p:nvSpPr>
          <p:cNvPr id="2" name="Title 1">
            <a:extLst>
              <a:ext uri="{FF2B5EF4-FFF2-40B4-BE49-F238E27FC236}">
                <a16:creationId xmlns:a16="http://schemas.microsoft.com/office/drawing/2014/main" id="{42D91908-A3B8-4BDF-B63E-661F767BCE04}"/>
              </a:ext>
            </a:extLst>
          </p:cNvPr>
          <p:cNvSpPr>
            <a:spLocks noGrp="1"/>
          </p:cNvSpPr>
          <p:nvPr>
            <p:ph type="title"/>
          </p:nvPr>
        </p:nvSpPr>
        <p:spPr>
          <a:xfrm>
            <a:off x="1914524" y="17757"/>
            <a:ext cx="7229475" cy="772430"/>
          </a:xfrm>
        </p:spPr>
        <p:txBody>
          <a:bodyPr>
            <a:normAutofit fontScale="90000"/>
          </a:bodyPr>
          <a:lstStyle/>
          <a:p>
            <a:r>
              <a:rPr lang="en-US" i="0">
                <a:solidFill>
                  <a:schemeClr val="bg1"/>
                </a:solidFill>
                <a:cs typeface="Calibri" panose="020F0502020204030204" pitchFamily="34" charset="0"/>
              </a:rPr>
              <a:t>Committee for the Implementation of Textile Agreements</a:t>
            </a:r>
            <a:endParaRPr lang="en-US" i="0">
              <a:cs typeface="Calibri" panose="020F0502020204030204" pitchFamily="34" charset="0"/>
            </a:endParaRPr>
          </a:p>
        </p:txBody>
      </p:sp>
      <p:sp>
        <p:nvSpPr>
          <p:cNvPr id="7" name="Content Placeholder 2">
            <a:extLst>
              <a:ext uri="{FF2B5EF4-FFF2-40B4-BE49-F238E27FC236}">
                <a16:creationId xmlns:a16="http://schemas.microsoft.com/office/drawing/2014/main" id="{3C12F143-DD2C-4215-8FFF-6159349B4D99}"/>
              </a:ext>
            </a:extLst>
          </p:cNvPr>
          <p:cNvSpPr txBox="1">
            <a:spLocks/>
          </p:cNvSpPr>
          <p:nvPr/>
        </p:nvSpPr>
        <p:spPr bwMode="auto">
          <a:xfrm>
            <a:off x="442108" y="2475308"/>
            <a:ext cx="8411144" cy="324262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a:solidFill>
                  <a:schemeClr val="tx1"/>
                </a:solidFill>
                <a:latin typeface="+mn-lt"/>
                <a:ea typeface="+mn-ea"/>
                <a:cs typeface="+mn-cs"/>
              </a:defRPr>
            </a:lvl1pPr>
            <a:lvl2pPr marL="742950" indent="-285750" algn="l" rtl="0" eaLnBrk="1" fontAlgn="base" hangingPunct="1">
              <a:spcBef>
                <a:spcPct val="20000"/>
              </a:spcBef>
              <a:spcAft>
                <a:spcPct val="0"/>
              </a:spcAft>
              <a:buChar char="–"/>
              <a:defRPr>
                <a:solidFill>
                  <a:schemeClr val="tx1"/>
                </a:solidFill>
                <a:latin typeface="+mn-lt"/>
              </a:defRPr>
            </a:lvl2pPr>
            <a:lvl3pPr marL="1143000" indent="-228600" algn="l" rtl="0" eaLnBrk="1" fontAlgn="base" hangingPunct="1">
              <a:spcBef>
                <a:spcPct val="20000"/>
              </a:spcBef>
              <a:spcAft>
                <a:spcPct val="0"/>
              </a:spcAft>
              <a:buChar char="•"/>
              <a:defRPr>
                <a:solidFill>
                  <a:schemeClr val="tx1"/>
                </a:solidFill>
                <a:latin typeface="+mn-lt"/>
              </a:defRPr>
            </a:lvl3pPr>
            <a:lvl4pPr marL="1600200" indent="-228600" algn="l" rtl="0" eaLnBrk="1" fontAlgn="base" hangingPunct="1">
              <a:spcBef>
                <a:spcPct val="20000"/>
              </a:spcBef>
              <a:spcAft>
                <a:spcPct val="0"/>
              </a:spcAft>
              <a:buChar char="–"/>
              <a:defRPr>
                <a:solidFill>
                  <a:schemeClr val="tx1"/>
                </a:solidFill>
                <a:latin typeface="+mn-lt"/>
              </a:defRPr>
            </a:lvl4pPr>
            <a:lvl5pPr marL="2057400" indent="-228600" algn="l" rtl="0" eaLnBrk="1" fontAlgn="base" hangingPunct="1">
              <a:spcBef>
                <a:spcPct val="20000"/>
              </a:spcBef>
              <a:spcAft>
                <a:spcPct val="0"/>
              </a:spcAft>
              <a:buChar char="»"/>
              <a:defRPr>
                <a:solidFill>
                  <a:schemeClr val="tx1"/>
                </a:solidFill>
                <a:latin typeface="+mn-lt"/>
              </a:defRPr>
            </a:lvl5pPr>
            <a:lvl6pPr marL="2514600" indent="-228600" algn="l" rtl="0" eaLnBrk="1" fontAlgn="base" hangingPunct="1">
              <a:spcBef>
                <a:spcPct val="20000"/>
              </a:spcBef>
              <a:spcAft>
                <a:spcPct val="0"/>
              </a:spcAft>
              <a:buChar char="»"/>
              <a:defRPr>
                <a:solidFill>
                  <a:schemeClr val="tx1"/>
                </a:solidFill>
                <a:latin typeface="+mn-lt"/>
              </a:defRPr>
            </a:lvl6pPr>
            <a:lvl7pPr marL="2971800" indent="-228600" algn="l" rtl="0" eaLnBrk="1" fontAlgn="base" hangingPunct="1">
              <a:spcBef>
                <a:spcPct val="20000"/>
              </a:spcBef>
              <a:spcAft>
                <a:spcPct val="0"/>
              </a:spcAft>
              <a:buChar char="»"/>
              <a:defRPr>
                <a:solidFill>
                  <a:schemeClr val="tx1"/>
                </a:solidFill>
                <a:latin typeface="+mn-lt"/>
              </a:defRPr>
            </a:lvl7pPr>
            <a:lvl8pPr marL="3429000" indent="-228600" algn="l" rtl="0" eaLnBrk="1" fontAlgn="base" hangingPunct="1">
              <a:spcBef>
                <a:spcPct val="20000"/>
              </a:spcBef>
              <a:spcAft>
                <a:spcPct val="0"/>
              </a:spcAft>
              <a:buChar char="»"/>
              <a:defRPr>
                <a:solidFill>
                  <a:schemeClr val="tx1"/>
                </a:solidFill>
                <a:latin typeface="+mn-lt"/>
              </a:defRPr>
            </a:lvl8pPr>
            <a:lvl9pPr marL="3886200" indent="-228600" algn="l" rtl="0" eaLnBrk="1" fontAlgn="base" hangingPunct="1">
              <a:spcBef>
                <a:spcPct val="20000"/>
              </a:spcBef>
              <a:spcAft>
                <a:spcPct val="0"/>
              </a:spcAft>
              <a:buChar char="»"/>
              <a:defRPr>
                <a:solidFill>
                  <a:schemeClr val="tx1"/>
                </a:solidFill>
                <a:latin typeface="+mn-lt"/>
              </a:defRPr>
            </a:lvl9pPr>
          </a:lstStyle>
          <a:p>
            <a:pPr marL="0" indent="0">
              <a:spcAft>
                <a:spcPts val="1200"/>
              </a:spcAft>
              <a:buNone/>
            </a:pPr>
            <a:r>
              <a:rPr lang="en-US" sz="2400" b="1">
                <a:latin typeface="Calibri" panose="020F0502020204030204" pitchFamily="34" charset="0"/>
                <a:cs typeface="Calibri" panose="020F0502020204030204" pitchFamily="34" charset="0"/>
              </a:rPr>
              <a:t>Interagency committee chaired by the Department of Commerce</a:t>
            </a:r>
          </a:p>
          <a:p>
            <a:pPr marL="800100" lvl="2" indent="0">
              <a:spcAft>
                <a:spcPts val="1200"/>
              </a:spcAft>
              <a:buNone/>
            </a:pPr>
            <a:r>
              <a:rPr lang="en-US" sz="2000">
                <a:latin typeface="Calibri" panose="020F0502020204030204" pitchFamily="34" charset="0"/>
                <a:cs typeface="Calibri" panose="020F0502020204030204" pitchFamily="34" charset="0"/>
              </a:rPr>
              <a:t>Implements textile and apparel provisions of Free Trade Agreements (FTAs) and preference programs. (AGOA, CBTP, Haiti, Nepal)</a:t>
            </a:r>
          </a:p>
          <a:p>
            <a:pPr marL="800100" lvl="2" indent="0">
              <a:spcAft>
                <a:spcPts val="1200"/>
              </a:spcAft>
              <a:buNone/>
            </a:pPr>
            <a:r>
              <a:rPr lang="en-US" sz="2000">
                <a:latin typeface="Calibri" panose="020F0502020204030204" pitchFamily="34" charset="0"/>
                <a:cs typeface="Calibri" panose="020F0502020204030204" pitchFamily="34" charset="0"/>
              </a:rPr>
              <a:t>Administers and/or manages FTA commercial availability provisions “Short-Supply” for CAFTA-DR, Colombia, Panama, Peru.</a:t>
            </a:r>
          </a:p>
          <a:p>
            <a:pPr marL="0" indent="0">
              <a:spcAft>
                <a:spcPts val="1200"/>
              </a:spcAft>
              <a:buNone/>
            </a:pPr>
            <a:endParaRPr lang="en-US" sz="2400">
              <a:solidFill>
                <a:schemeClr val="tx1">
                  <a:lumMod val="65000"/>
                  <a:lumOff val="35000"/>
                </a:schemeClr>
              </a:solidFill>
              <a:highlight>
                <a:srgbClr val="FFFF00"/>
              </a:highlight>
              <a:latin typeface="Calibri" panose="020F0502020204030204" pitchFamily="34" charset="0"/>
              <a:cs typeface="Calibri" panose="020F0502020204030204" pitchFamily="34" charset="0"/>
            </a:endParaRPr>
          </a:p>
          <a:p>
            <a:pPr marL="0" indent="0">
              <a:buFontTx/>
              <a:buNone/>
            </a:pPr>
            <a:endParaRPr lang="en-US" sz="2400" i="1">
              <a:solidFill>
                <a:srgbClr val="666666"/>
              </a:solidFill>
              <a:highlight>
                <a:srgbClr val="FFFF00"/>
              </a:highlight>
              <a:latin typeface="Calibri" panose="020F0502020204030204" pitchFamily="34" charset="0"/>
              <a:cs typeface="Calibri" panose="020F0502020204030204" pitchFamily="34" charset="0"/>
            </a:endParaRPr>
          </a:p>
        </p:txBody>
      </p:sp>
      <p:pic>
        <p:nvPicPr>
          <p:cNvPr id="23" name="Picture 2">
            <a:extLst>
              <a:ext uri="{FF2B5EF4-FFF2-40B4-BE49-F238E27FC236}">
                <a16:creationId xmlns:a16="http://schemas.microsoft.com/office/drawing/2014/main" id="{1B55543B-2CD8-377F-564F-2549746828B9}"/>
              </a:ext>
            </a:extLst>
          </p:cNvPr>
          <p:cNvPicPr>
            <a:picLocks noChangeAspect="1" noChangeArrowheads="1"/>
          </p:cNvPicPr>
          <p:nvPr/>
        </p:nvPicPr>
        <p:blipFill rotWithShape="1">
          <a:blip r:embed="rId4"/>
          <a:srcRect t="24706" r="4303" b="39395"/>
          <a:stretch/>
        </p:blipFill>
        <p:spPr bwMode="auto">
          <a:xfrm flipH="1">
            <a:off x="-18006" y="747434"/>
            <a:ext cx="5788380" cy="1458974"/>
          </a:xfrm>
          <a:prstGeom prst="rect">
            <a:avLst/>
          </a:prstGeom>
          <a:noFill/>
          <a:ln w="28575">
            <a:noFill/>
          </a:ln>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A9D447C6-4874-0B60-6403-D596909C3A6C}"/>
              </a:ext>
            </a:extLst>
          </p:cNvPr>
          <p:cNvCxnSpPr>
            <a:cxnSpLocks/>
          </p:cNvCxnSpPr>
          <p:nvPr/>
        </p:nvCxnSpPr>
        <p:spPr>
          <a:xfrm flipV="1">
            <a:off x="-170098" y="2171104"/>
            <a:ext cx="9364898" cy="35304"/>
          </a:xfrm>
          <a:prstGeom prst="line">
            <a:avLst/>
          </a:prstGeom>
          <a:ln w="34925">
            <a:solidFill>
              <a:srgbClr val="B8212F"/>
            </a:solidFill>
          </a:ln>
        </p:spPr>
        <p:style>
          <a:lnRef idx="1">
            <a:schemeClr val="accent1"/>
          </a:lnRef>
          <a:fillRef idx="0">
            <a:schemeClr val="accent1"/>
          </a:fillRef>
          <a:effectRef idx="0">
            <a:schemeClr val="accent1"/>
          </a:effectRef>
          <a:fontRef idx="minor">
            <a:schemeClr val="tx1"/>
          </a:fontRef>
        </p:style>
      </p:cxnSp>
      <p:sp>
        <p:nvSpPr>
          <p:cNvPr id="27" name="Arrow: Pentagon 26">
            <a:extLst>
              <a:ext uri="{FF2B5EF4-FFF2-40B4-BE49-F238E27FC236}">
                <a16:creationId xmlns:a16="http://schemas.microsoft.com/office/drawing/2014/main" id="{70FA2679-811D-2A2E-187F-CA388D3A2D39}"/>
              </a:ext>
            </a:extLst>
          </p:cNvPr>
          <p:cNvSpPr/>
          <p:nvPr/>
        </p:nvSpPr>
        <p:spPr>
          <a:xfrm flipH="1">
            <a:off x="5090748" y="747434"/>
            <a:ext cx="4104052" cy="1423670"/>
          </a:xfrm>
          <a:prstGeom prst="homePlate">
            <a:avLst/>
          </a:prstGeom>
          <a:solidFill>
            <a:srgbClr val="066699"/>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57AD3C74-6791-6B7A-A9E2-3A4E738ED060}"/>
              </a:ext>
            </a:extLst>
          </p:cNvPr>
          <p:cNvSpPr txBox="1"/>
          <p:nvPr/>
        </p:nvSpPr>
        <p:spPr>
          <a:xfrm>
            <a:off x="5313371" y="914446"/>
            <a:ext cx="4190182" cy="1569660"/>
          </a:xfrm>
          <a:prstGeom prst="rect">
            <a:avLst/>
          </a:prstGeom>
          <a:noFill/>
        </p:spPr>
        <p:txBody>
          <a:bodyPr wrap="square" rtlCol="0">
            <a:spAutoFit/>
          </a:bodyPr>
          <a:lstStyle/>
          <a:p>
            <a:pPr algn="ctr"/>
            <a:r>
              <a:rPr lang="en-US" sz="3200" b="1">
                <a:solidFill>
                  <a:schemeClr val="bg1"/>
                </a:solidFill>
                <a:latin typeface="Calibri" panose="020F0502020204030204" pitchFamily="34" charset="0"/>
                <a:cs typeface="Calibri" panose="020F0502020204030204" pitchFamily="34" charset="0"/>
              </a:rPr>
              <a:t>CITA </a:t>
            </a:r>
          </a:p>
          <a:p>
            <a:pPr algn="ctr"/>
            <a:r>
              <a:rPr lang="en-US" sz="3200" b="1">
                <a:solidFill>
                  <a:schemeClr val="bg1"/>
                </a:solidFill>
                <a:latin typeface="Calibri" panose="020F0502020204030204" pitchFamily="34" charset="0"/>
                <a:cs typeface="Calibri" panose="020F0502020204030204" pitchFamily="34" charset="0"/>
              </a:rPr>
              <a:t>Responsibilities</a:t>
            </a:r>
          </a:p>
          <a:p>
            <a:pPr algn="ctr"/>
            <a:endParaRPr lang="en-US" sz="3200" b="1">
              <a:solidFill>
                <a:schemeClr val="bg1"/>
              </a:solidFill>
              <a:latin typeface="Calibri" panose="020F0502020204030204" pitchFamily="34" charset="0"/>
              <a:cs typeface="Calibri" panose="020F0502020204030204" pitchFamily="34" charset="0"/>
            </a:endParaRPr>
          </a:p>
        </p:txBody>
      </p:sp>
      <p:pic>
        <p:nvPicPr>
          <p:cNvPr id="11" name="Picture 4" descr="OTEXA">
            <a:extLst>
              <a:ext uri="{FF2B5EF4-FFF2-40B4-BE49-F238E27FC236}">
                <a16:creationId xmlns:a16="http://schemas.microsoft.com/office/drawing/2014/main" id="{98F80669-D955-9764-1C7B-8FA4E876663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08462" y="5913090"/>
            <a:ext cx="1659337" cy="53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4" name="Picture 2" descr="United States Department of State - Wikipedia">
            <a:extLst>
              <a:ext uri="{FF2B5EF4-FFF2-40B4-BE49-F238E27FC236}">
                <a16:creationId xmlns:a16="http://schemas.microsoft.com/office/drawing/2014/main" id="{43FE85D4-836A-6E2A-BF63-824E2B29C47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3171" y="4856881"/>
            <a:ext cx="1360683" cy="136068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Office of the United States Trade Representative - Wikipedia">
            <a:extLst>
              <a:ext uri="{FF2B5EF4-FFF2-40B4-BE49-F238E27FC236}">
                <a16:creationId xmlns:a16="http://schemas.microsoft.com/office/drawing/2014/main" id="{6D98A9BB-F241-9CD0-A45C-1717019C0C0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05330" y="4857536"/>
            <a:ext cx="1350808" cy="1350808"/>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a:extLst>
              <a:ext uri="{FF2B5EF4-FFF2-40B4-BE49-F238E27FC236}">
                <a16:creationId xmlns:a16="http://schemas.microsoft.com/office/drawing/2014/main" id="{D62998C9-0274-A5A9-18ED-801A59F655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1999" y="4863278"/>
            <a:ext cx="1350808" cy="1350808"/>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a:extLst>
              <a:ext uri="{FF2B5EF4-FFF2-40B4-BE49-F238E27FC236}">
                <a16:creationId xmlns:a16="http://schemas.microsoft.com/office/drawing/2014/main" id="{B390EE13-E951-A547-098D-20FC0835F99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04409" y="4856882"/>
            <a:ext cx="1360683" cy="13606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4008485"/>
      </p:ext>
    </p:extLst>
  </p:cSld>
  <p:clrMapOvr>
    <a:masterClrMapping/>
  </p:clrMapOvr>
</p:sld>
</file>

<file path=ppt/theme/theme1.xml><?xml version="1.0" encoding="utf-8"?>
<a:theme xmlns:a="http://schemas.openxmlformats.org/drawingml/2006/main" name="OTEXA Slide theme">
  <a:themeElements>
    <a:clrScheme name="ITA_titlebra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TA_titlebrand">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ITA_titlebra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A_titlebra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A_titlebra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A_titlebra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A_titlebra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A_titlebra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A_titlebran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A_titlebra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A_titlebra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A_titlebra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A_titlebra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A_titlebra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TA_titlebrand 13">
        <a:dk1>
          <a:srgbClr val="000000"/>
        </a:dk1>
        <a:lt1>
          <a:srgbClr val="FFFFFF"/>
        </a:lt1>
        <a:dk2>
          <a:srgbClr val="0067AA"/>
        </a:dk2>
        <a:lt2>
          <a:srgbClr val="808080"/>
        </a:lt2>
        <a:accent1>
          <a:srgbClr val="BEB2A7"/>
        </a:accent1>
        <a:accent2>
          <a:srgbClr val="0087C7"/>
        </a:accent2>
        <a:accent3>
          <a:srgbClr val="FFFFFF"/>
        </a:accent3>
        <a:accent4>
          <a:srgbClr val="000000"/>
        </a:accent4>
        <a:accent5>
          <a:srgbClr val="DBD5D0"/>
        </a:accent5>
        <a:accent6>
          <a:srgbClr val="007AB4"/>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owerPoint ITA Branded Template">
  <a:themeElements>
    <a:clrScheme name="ITA_titlebra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TA_titlebrand">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a:defRPr>
        </a:defPPr>
      </a:lstStyle>
    </a:lnDef>
  </a:objectDefaults>
  <a:extraClrSchemeLst>
    <a:extraClrScheme>
      <a:clrScheme name="ITA_titlebran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TA_titlebran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TA_titlebran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TA_titlebran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TA_titlebran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TA_titlebran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TA_titlebran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TA_titlebran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TA_titlebran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TA_titlebran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TA_titlebran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TA_titlebran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ITA_titlebrand 13">
        <a:dk1>
          <a:srgbClr val="000000"/>
        </a:dk1>
        <a:lt1>
          <a:srgbClr val="FFFFFF"/>
        </a:lt1>
        <a:dk2>
          <a:srgbClr val="0067AA"/>
        </a:dk2>
        <a:lt2>
          <a:srgbClr val="808080"/>
        </a:lt2>
        <a:accent1>
          <a:srgbClr val="BEB2A7"/>
        </a:accent1>
        <a:accent2>
          <a:srgbClr val="0087C7"/>
        </a:accent2>
        <a:accent3>
          <a:srgbClr val="FFFFFF"/>
        </a:accent3>
        <a:accent4>
          <a:srgbClr val="000000"/>
        </a:accent4>
        <a:accent5>
          <a:srgbClr val="DBD5D0"/>
        </a:accent5>
        <a:accent6>
          <a:srgbClr val="007AB4"/>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he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yriad">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heme1" id="{35D306ED-6FCD-45F2-B684-9900128E1EB5}" vid="{A156E010-D95F-4E08-A938-FC58AA830301}"/>
    </a:ext>
  </a:ext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ITA_titlebrand 13">
    <a:dk1>
      <a:srgbClr val="000000"/>
    </a:dk1>
    <a:lt1>
      <a:srgbClr val="FFFFFF"/>
    </a:lt1>
    <a:dk2>
      <a:srgbClr val="0067AA"/>
    </a:dk2>
    <a:lt2>
      <a:srgbClr val="808080"/>
    </a:lt2>
    <a:accent1>
      <a:srgbClr val="BEB2A7"/>
    </a:accent1>
    <a:accent2>
      <a:srgbClr val="0087C7"/>
    </a:accent2>
    <a:accent3>
      <a:srgbClr val="FFFFFF"/>
    </a:accent3>
    <a:accent4>
      <a:srgbClr val="000000"/>
    </a:accent4>
    <a:accent5>
      <a:srgbClr val="DBD5D0"/>
    </a:accent5>
    <a:accent6>
      <a:srgbClr val="007AB4"/>
    </a:accent6>
    <a:hlink>
      <a:srgbClr val="009999"/>
    </a:hlink>
    <a:folHlink>
      <a:srgbClr val="99CC00"/>
    </a:folHlink>
  </a:clrScheme>
</a:themeOverride>
</file>

<file path=ppt/theme/themeOverride2.xml><?xml version="1.0" encoding="utf-8"?>
<a:themeOverride xmlns:a="http://schemas.openxmlformats.org/drawingml/2006/main">
  <a:clrScheme name="ITA_titlebrand 13">
    <a:dk1>
      <a:srgbClr val="000000"/>
    </a:dk1>
    <a:lt1>
      <a:srgbClr val="FFFFFF"/>
    </a:lt1>
    <a:dk2>
      <a:srgbClr val="0067AA"/>
    </a:dk2>
    <a:lt2>
      <a:srgbClr val="808080"/>
    </a:lt2>
    <a:accent1>
      <a:srgbClr val="BEB2A7"/>
    </a:accent1>
    <a:accent2>
      <a:srgbClr val="0087C7"/>
    </a:accent2>
    <a:accent3>
      <a:srgbClr val="FFFFFF"/>
    </a:accent3>
    <a:accent4>
      <a:srgbClr val="000000"/>
    </a:accent4>
    <a:accent5>
      <a:srgbClr val="DBD5D0"/>
    </a:accent5>
    <a:accent6>
      <a:srgbClr val="007AB4"/>
    </a:accent6>
    <a:hlink>
      <a:srgbClr val="009999"/>
    </a:hlink>
    <a:folHlink>
      <a:srgbClr val="99CC0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FC30E734FE57249A9F8EC24A12F8906" ma:contentTypeVersion="13" ma:contentTypeDescription="Create a new document." ma:contentTypeScope="" ma:versionID="b3f109ff38705b99d10f2fedafb1c224">
  <xsd:schema xmlns:xsd="http://www.w3.org/2001/XMLSchema" xmlns:xs="http://www.w3.org/2001/XMLSchema" xmlns:p="http://schemas.microsoft.com/office/2006/metadata/properties" xmlns:ns2="5b030a47-284c-401f-b624-75d7019faa69" xmlns:ns3="bad8f381-7b47-4c72-89d0-cf630b727035" targetNamespace="http://schemas.microsoft.com/office/2006/metadata/properties" ma:root="true" ma:fieldsID="64a3b0326956ecfc9523abd740476391" ns2:_="" ns3:_="">
    <xsd:import namespace="5b030a47-284c-401f-b624-75d7019faa69"/>
    <xsd:import namespace="bad8f381-7b47-4c72-89d0-cf630b72703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030a47-284c-401f-b624-75d7019faa69" elementFormDefault="qualified">
    <xsd:import namespace="http://schemas.microsoft.com/office/2006/documentManagement/types"/>
    <xsd:import namespace="http://schemas.microsoft.com/office/infopath/2007/PartnerControls"/>
    <xsd:element name="MediaServiceMetadata" ma:index="4" nillable="true" ma:displayName="MediaServiceMetadata" ma:hidden="true" ma:internalName="MediaServiceMetadata" ma:readOnly="true">
      <xsd:simpleType>
        <xsd:restriction base="dms:Note"/>
      </xsd:simpleType>
    </xsd:element>
    <xsd:element name="MediaServiceFastMetadata" ma:index="5" nillable="true" ma:displayName="MediaServiceFastMetadata" ma:hidden="true" ma:internalName="MediaServiceFastMetadata" ma:readOnly="true">
      <xsd:simpleType>
        <xsd:restriction base="dms:Note"/>
      </xsd:simpleType>
    </xsd:element>
    <xsd:element name="MediaServiceDateTaken" ma:index="6" nillable="true" ma:displayName="MediaServiceDateTaken" ma:hidden="true" ma:internalName="MediaServiceDateTaken" ma:readOnly="true">
      <xsd:simpleType>
        <xsd:restriction base="dms:Text"/>
      </xsd:simpleType>
    </xsd:element>
    <xsd:element name="MediaServiceAutoTags" ma:index="7" nillable="true" ma:displayName="Tags" ma:internalName="MediaServiceAutoTags" ma:readOnly="true">
      <xsd:simpleType>
        <xsd:restriction base="dms:Text"/>
      </xsd:simpleType>
    </xsd:element>
    <xsd:element name="MediaServiceGenerationTime" ma:index="8" nillable="true" ma:displayName="MediaServiceGenerationTime" ma:hidden="true" ma:internalName="MediaServiceGenerationTime" ma:readOnly="true">
      <xsd:simpleType>
        <xsd:restriction base="dms:Text"/>
      </xsd:simpleType>
    </xsd:element>
    <xsd:element name="MediaServiceEventHashCode" ma:index="9" nillable="true" ma:displayName="MediaServiceEventHashCode" ma:hidden="true" ma:internalName="MediaServiceEventHashCode" ma:readOnly="true">
      <xsd:simpleType>
        <xsd:restriction base="dms:Text"/>
      </xsd:simpleType>
    </xsd:element>
    <xsd:element name="MediaServiceLocation" ma:index="10" nillable="true" ma:displayName="Location" ma:internalName="MediaServiceLocatio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198087a-4a77-43f0-9fac-89b26a29d80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ad8f381-7b47-4c72-89d0-cf630b72703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2580eb1a-b896-4f34-8867-5cddced963a9}" ma:internalName="TaxCatchAll" ma:showField="CatchAllData" ma:web="118b679d-4d6c-44ad-b39f-8aab8b869f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2"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bad8f381-7b47-4c72-89d0-cf630b727035" xsi:nil="true"/>
    <lcf76f155ced4ddcb4097134ff3c332f xmlns="5b030a47-284c-401f-b624-75d7019faa6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111F705-09DE-4B03-AB6A-0D4FA711A594}">
  <ds:schemaRefs>
    <ds:schemaRef ds:uri="http://schemas.microsoft.com/sharepoint/v3/contenttype/forms"/>
  </ds:schemaRefs>
</ds:datastoreItem>
</file>

<file path=customXml/itemProps2.xml><?xml version="1.0" encoding="utf-8"?>
<ds:datastoreItem xmlns:ds="http://schemas.openxmlformats.org/officeDocument/2006/customXml" ds:itemID="{322057D2-A1AD-4CD6-8F1F-FDD7C5BFDAF0}">
  <ds:schemaRefs>
    <ds:schemaRef ds:uri="5b030a47-284c-401f-b624-75d7019faa69"/>
    <ds:schemaRef ds:uri="bad8f381-7b47-4c72-89d0-cf630b72703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DFA10B0-5ABB-4562-A6C9-F771B8C6BBFC}">
  <ds:schemaRefs>
    <ds:schemaRef ds:uri="5b030a47-284c-401f-b624-75d7019faa69"/>
    <ds:schemaRef ds:uri="bad8f381-7b47-4c72-89d0-cf630b72703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OTEXA Slide theme</Template>
  <TotalTime>0</TotalTime>
  <Words>2505</Words>
  <Application>Microsoft Office PowerPoint</Application>
  <PresentationFormat>On-screen Show (4:3)</PresentationFormat>
  <Paragraphs>284</Paragraphs>
  <Slides>18</Slides>
  <Notes>17</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18</vt:i4>
      </vt:variant>
    </vt:vector>
  </HeadingPairs>
  <TitlesOfParts>
    <vt:vector size="34" baseType="lpstr">
      <vt:lpstr>Arial</vt:lpstr>
      <vt:lpstr>Arial,Sans-Serif</vt:lpstr>
      <vt:lpstr>Calibri</vt:lpstr>
      <vt:lpstr>Calibri Light</vt:lpstr>
      <vt:lpstr>Courier New</vt:lpstr>
      <vt:lpstr>Georgia</vt:lpstr>
      <vt:lpstr>Merriweather</vt:lpstr>
      <vt:lpstr>Myriad Pro</vt:lpstr>
      <vt:lpstr>Open Sans</vt:lpstr>
      <vt:lpstr>Segoe UI</vt:lpstr>
      <vt:lpstr>Verdana</vt:lpstr>
      <vt:lpstr>Wingdings</vt:lpstr>
      <vt:lpstr>OTEXA Slide theme</vt:lpstr>
      <vt:lpstr>1_PowerPoint ITA Branded Template</vt:lpstr>
      <vt:lpstr>Theme1</vt:lpstr>
      <vt:lpstr>1_Custom Design</vt:lpstr>
      <vt:lpstr>PowerPoint Presentation</vt:lpstr>
      <vt:lpstr>PowerPoint Presentation</vt:lpstr>
      <vt:lpstr>Factors Affecting Supply Chain Resiliency </vt:lpstr>
      <vt:lpstr>Trade Policy focused on Supply Chains and China</vt:lpstr>
      <vt:lpstr>U.S. Trade Policy Overarching Strategic Goals</vt:lpstr>
      <vt:lpstr>U.S. Negotiations and Discussions</vt:lpstr>
      <vt:lpstr>Indo-Pacific Economic Forum (IPEF) Negotiations</vt:lpstr>
      <vt:lpstr>Who Are We?</vt:lpstr>
      <vt:lpstr>Committee for the Implementation of Textile Agreements</vt:lpstr>
      <vt:lpstr>U.S. Laws and Legislation</vt:lpstr>
      <vt:lpstr>Free Trade Agreements</vt:lpstr>
      <vt:lpstr>Leading Suppliers to the U.S.</vt:lpstr>
      <vt:lpstr>FTA Textiles &amp; Apparel Import Data</vt:lpstr>
      <vt:lpstr>Import Share of Textiles &amp; Apparel</vt:lpstr>
      <vt:lpstr>Top U.S. Textile &amp; Apparel Export Markets</vt:lpstr>
      <vt:lpstr>FTA Textile and Apparel Export Data</vt:lpstr>
      <vt:lpstr>Committed Investments in the CAFTA-DR Region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Textiles and Apparel</dc:title>
  <dc:creator>Daniel Adams</dc:creator>
  <cp:lastModifiedBy>lynseyjones1029@gmail.com</cp:lastModifiedBy>
  <cp:revision>2</cp:revision>
  <cp:lastPrinted>2022-06-22T19:00:21Z</cp:lastPrinted>
  <dcterms:modified xsi:type="dcterms:W3CDTF">2023-04-18T21:31:37Z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0x010100CFC30E734FE57249A9F8EC24A12F8906</vt:lpwstr>
  </property>
  <property fmtid="{D5CDD505-2E9C-101B-9397-08002B2CF9AE}" pid="3" name="Countries">
    <vt:lpwstr/>
  </property>
  <property fmtid="{D5CDD505-2E9C-101B-9397-08002B2CF9AE}" pid="4" name="Geographies">
    <vt:lpwstr/>
  </property>
  <property fmtid="{D5CDD505-2E9C-101B-9397-08002B2CF9AE}" pid="5" name="Industries">
    <vt:lpwstr/>
  </property>
  <property fmtid="{D5CDD505-2E9C-101B-9397-08002B2CF9AE}" pid="6" name="Trade Regions">
    <vt:lpwstr/>
  </property>
  <property fmtid="{D5CDD505-2E9C-101B-9397-08002B2CF9AE}" pid="7" name="Topics">
    <vt:lpwstr/>
  </property>
  <property fmtid="{D5CDD505-2E9C-101B-9397-08002B2CF9AE}" pid="8" name="World Regions">
    <vt:lpwstr/>
  </property>
  <property fmtid="{D5CDD505-2E9C-101B-9397-08002B2CF9AE}" pid="9" name="Order">
    <vt:r8>2300</vt:r8>
  </property>
  <property fmtid="{D5CDD505-2E9C-101B-9397-08002B2CF9AE}" pid="10" name="MediaServiceImageTags">
    <vt:lpwstr/>
  </property>
  <property fmtid="{D5CDD505-2E9C-101B-9397-08002B2CF9AE}" pid="11" name="xd_ProgID">
    <vt:lpwstr/>
  </property>
  <property fmtid="{D5CDD505-2E9C-101B-9397-08002B2CF9AE}" pid="12" name="ComplianceAssetId">
    <vt:lpwstr/>
  </property>
  <property fmtid="{D5CDD505-2E9C-101B-9397-08002B2CF9AE}" pid="13" name="TemplateUrl">
    <vt:lpwstr/>
  </property>
  <property fmtid="{D5CDD505-2E9C-101B-9397-08002B2CF9AE}" pid="14" name="_ExtendedDescription">
    <vt:lpwstr/>
  </property>
  <property fmtid="{D5CDD505-2E9C-101B-9397-08002B2CF9AE}" pid="15" name="TriggerFlowInfo">
    <vt:lpwstr/>
  </property>
  <property fmtid="{D5CDD505-2E9C-101B-9397-08002B2CF9AE}" pid="16" name="xd_Signature">
    <vt:lpwstr/>
  </property>
</Properties>
</file>