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369" r:id="rId2"/>
    <p:sldId id="361" r:id="rId3"/>
    <p:sldId id="370" r:id="rId4"/>
    <p:sldId id="357" r:id="rId5"/>
    <p:sldId id="362" r:id="rId6"/>
    <p:sldId id="368" r:id="rId7"/>
    <p:sldId id="363" r:id="rId8"/>
    <p:sldId id="344" r:id="rId9"/>
    <p:sldId id="364" r:id="rId10"/>
    <p:sldId id="371" r:id="rId11"/>
    <p:sldId id="335" r:id="rId12"/>
    <p:sldId id="360" r:id="rId13"/>
    <p:sldId id="365" r:id="rId14"/>
    <p:sldId id="366" r:id="rId15"/>
    <p:sldId id="339" r:id="rId16"/>
    <p:sldId id="372" r:id="rId17"/>
    <p:sldId id="367" r:id="rId18"/>
    <p:sldId id="359" r:id="rId19"/>
    <p:sldId id="29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CC0066"/>
    <a:srgbClr val="FF93C9"/>
    <a:srgbClr val="122A2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8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DF3E2BD-7381-4340-BF3D-3A72B9D2A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D4C029A-7584-4908-AA99-95D449589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49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fld id="{C9EDDDB8-229A-4D13-8815-3BE23B93A93A}" type="slidenum">
              <a:rPr lang="en-US" sz="1200">
                <a:latin typeface="Arial" pitchFamily="34" charset="0"/>
              </a:rPr>
              <a:pPr/>
              <a:t>2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fld id="{76F91645-10D4-4632-906B-54C0A46E89F1}" type="slidenum">
              <a:rPr lang="en-US" sz="1200">
                <a:latin typeface="Arial" pitchFamily="34" charset="0"/>
              </a:rPr>
              <a:pPr/>
              <a:t>6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only driver the purchasing agent has is the direct fabric and trim costs. Her options are pretty much as follows:</a:t>
            </a:r>
          </a:p>
          <a:p>
            <a:r>
              <a:rPr lang="en-US" smtClean="0"/>
              <a:t>1 – Beat up the existing vendor</a:t>
            </a:r>
          </a:p>
          <a:p>
            <a:r>
              <a:rPr lang="en-US" smtClean="0"/>
              <a:t>2 – Find a new, cheaper vendor</a:t>
            </a:r>
          </a:p>
          <a:p>
            <a:r>
              <a:rPr lang="en-US" smtClean="0"/>
              <a:t>3 – Purchase in bulk</a:t>
            </a:r>
          </a:p>
          <a:p>
            <a:r>
              <a:rPr lang="en-US" smtClean="0"/>
              <a:t>4- Buy an inferior quality good and hope it sticks</a:t>
            </a:r>
          </a:p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fld id="{F5EF8FBE-059A-44C6-A146-7BD5FD41E9E8}" type="slidenum">
              <a:rPr lang="en-US" sz="1200">
                <a:latin typeface="Arial" pitchFamily="34" charset="0"/>
              </a:rPr>
              <a:pPr/>
              <a:t>7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What are his options:</a:t>
            </a:r>
          </a:p>
          <a:p>
            <a:endParaRPr lang="en-US" smtClean="0"/>
          </a:p>
          <a:p>
            <a:r>
              <a:rPr lang="en-US" smtClean="0"/>
              <a:t>1 – Bid every style out</a:t>
            </a:r>
          </a:p>
          <a:p>
            <a:r>
              <a:rPr lang="en-US" smtClean="0"/>
              <a:t>2 – Give it to the lowest bidder</a:t>
            </a:r>
          </a:p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fld id="{7FB4C14B-1794-4484-9477-C773A48FBE88}" type="slidenum">
              <a:rPr lang="en-US" sz="1200">
                <a:latin typeface="Arial" pitchFamily="34" charset="0"/>
              </a:rPr>
              <a:pPr/>
              <a:t>9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fld id="{0D3517DD-AC32-41E4-A70C-39BDCC9EE76C}" type="slidenum">
              <a:rPr lang="en-US" sz="1200">
                <a:latin typeface="Arial" pitchFamily="34" charset="0"/>
              </a:rPr>
              <a:pPr/>
              <a:t>11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Good News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fld id="{97643132-6C7D-4380-93A3-C11B021E509F}" type="slidenum">
              <a:rPr lang="en-US" sz="1200">
                <a:latin typeface="Arial" pitchFamily="34" charset="0"/>
              </a:rPr>
              <a:pPr/>
              <a:t>12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fld id="{7AE4E43A-DD29-42EE-8C55-E560E423597E}" type="slidenum">
              <a:rPr lang="en-US" sz="1200">
                <a:latin typeface="Arial" pitchFamily="34" charset="0"/>
              </a:rPr>
              <a:pPr/>
              <a:t>18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fld id="{D43A618B-5460-41C6-A2A9-286C6F148391}" type="slidenum">
              <a:rPr lang="en-US" sz="1200">
                <a:latin typeface="Arial" pitchFamily="34" charset="0"/>
              </a:rPr>
              <a:pPr/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762CA-97A5-4759-A880-8F0075199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9C968-CEC3-48C1-A3F7-C8F92384F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28FD-268F-4B53-9591-F69F92213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AA27E-80C8-46EC-8051-81BAA9473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AE507-4960-4FA2-A8A2-C18329797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72B1D-C2FA-493C-959F-4ADFC8200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30381-EF47-4295-AAA2-9552341F3C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BBD15-62FF-41C1-A0C6-9E8973B8D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907E-DAE8-4344-A0D4-59334398D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1E10E-009E-41FD-830A-49DD4A6E1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0F2E-FC39-4547-89E5-D4456B568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9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86700-1D81-47F4-995A-70C5D3357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8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4ABE4-8AD9-4406-8C1B-95BBF25CF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7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839ED6A8-97F3-4F78-8A70-A668975D92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630488"/>
            <a:ext cx="5019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Management </a:t>
            </a:r>
            <a:r>
              <a:rPr lang="en-US" sz="36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Matters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4388" y="4800600"/>
            <a:ext cx="527367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Barbara </a:t>
            </a:r>
            <a:r>
              <a:rPr lang="en-US" dirty="0" err="1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Mounsey</a:t>
            </a:r>
            <a:r>
              <a:rPr lang="en-US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 Zeins</a:t>
            </a:r>
          </a:p>
          <a:p>
            <a:pPr algn="ctr">
              <a:defRPr/>
            </a:pPr>
            <a:r>
              <a:rPr lang="en-US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President and COO, </a:t>
            </a:r>
            <a:r>
              <a:rPr lang="en-US" dirty="0" err="1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Gerson</a:t>
            </a:r>
            <a:r>
              <a:rPr lang="en-US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 err="1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Gerson</a:t>
            </a:r>
            <a:r>
              <a:rPr lang="en-US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, Inc.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AAPN Meeting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May 2, 2011</a:t>
            </a:r>
          </a:p>
          <a:p>
            <a:pPr>
              <a:defRPr/>
            </a:pPr>
            <a:endParaRPr lang="en-US" dirty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6" descr="Gerson+Gerson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6477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447800" y="1828800"/>
            <a:ext cx="637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404040"/>
                </a:solidFill>
              </a:rPr>
              <a:t>My Marginal Costs  = His %MU  X  His Marginal Costs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 txBox="1">
            <a:spLocks noChangeArrowheads="1"/>
          </p:cNvSpPr>
          <p:nvPr/>
        </p:nvSpPr>
        <p:spPr bwMode="auto">
          <a:xfrm>
            <a:off x="1447800" y="1676400"/>
            <a:ext cx="723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Ignores costs of unique vs. common parts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Ignores costs of setting up new vs. using existing vendors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Ignores costs of using simple vs. complex  processes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Encourages over-proliferation of products</a:t>
            </a: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7543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Product Designers and Engineers </a:t>
            </a:r>
            <a:r>
              <a:rPr lang="ja-JP" altLang="en-US">
                <a:solidFill>
                  <a:schemeClr val="bg2"/>
                </a:solidFill>
              </a:rPr>
              <a:t>“</a:t>
            </a:r>
            <a:r>
              <a:rPr lang="en-US" altLang="ja-JP">
                <a:solidFill>
                  <a:schemeClr val="bg2"/>
                </a:solidFill>
              </a:rPr>
              <a:t>receive faulty signals about the economics of their products</a:t>
            </a:r>
            <a:r>
              <a:rPr lang="ja-JP" altLang="en-US">
                <a:solidFill>
                  <a:schemeClr val="bg2"/>
                </a:solidFill>
              </a:rPr>
              <a:t>”</a:t>
            </a:r>
            <a:endParaRPr lang="en-US" altLang="ja-JP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4419600" y="5410200"/>
            <a:ext cx="42830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pPr algn="r">
              <a:lnSpc>
                <a:spcPct val="60000"/>
              </a:lnSpc>
            </a:pPr>
            <a:r>
              <a:rPr lang="en-US" sz="1800">
                <a:solidFill>
                  <a:srgbClr val="FF0000"/>
                </a:solidFill>
              </a:rPr>
              <a:t>--J E Michaels and W P  Wood</a:t>
            </a:r>
          </a:p>
          <a:p>
            <a:pPr algn="r">
              <a:lnSpc>
                <a:spcPct val="60000"/>
              </a:lnSpc>
            </a:pPr>
            <a:endParaRPr lang="en-US" sz="1800">
              <a:solidFill>
                <a:srgbClr val="FF0000"/>
              </a:solidFill>
            </a:endParaRPr>
          </a:p>
          <a:p>
            <a:pPr algn="r">
              <a:lnSpc>
                <a:spcPct val="60000"/>
              </a:lnSpc>
            </a:pPr>
            <a:r>
              <a:rPr lang="en-US" sz="1800"/>
              <a:t>Design to Cost</a:t>
            </a:r>
          </a:p>
          <a:p>
            <a:pPr algn="r"/>
            <a:endParaRPr lang="en-US" sz="1800"/>
          </a:p>
          <a:p>
            <a:pPr algn="r"/>
            <a:endParaRPr lang="en-US" sz="1800"/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2895600" y="4540250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80% or  more of manufacturing costs are determined during the design phase…..</a:t>
            </a:r>
            <a:r>
              <a:rPr lang="ja-JP" altLang="en-US" sz="1800">
                <a:solidFill>
                  <a:srgbClr val="FF0000"/>
                </a:solidFill>
              </a:rPr>
              <a:t>”</a:t>
            </a:r>
            <a:endParaRPr 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man Old Style" charset="0"/>
                <a:ea typeface="ＭＳ Ｐゴシック" charset="0"/>
              </a:rPr>
              <a:t>Cost Pools, Batch Sizes, Better Cost Allocations</a:t>
            </a:r>
            <a:endParaRPr 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man Old Style" charset="0"/>
              <a:ea typeface="ＭＳ Ｐゴシック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22A2C"/>
                </a:solidFill>
                <a:latin typeface="Bookman Old Style" pitchFamily="18" charset="0"/>
              </a:rPr>
              <a:t>Sourcing, negotiating, purchase and financing of goods and trims.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rgbClr val="122A2C"/>
              </a:solidFill>
              <a:latin typeface="Bookman Old Style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22A2C"/>
                </a:solidFill>
                <a:latin typeface="Bookman Old Style" pitchFamily="18" charset="0"/>
              </a:rPr>
              <a:t>Patterns, grading, marking, samples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rgbClr val="122A2C"/>
              </a:solidFill>
              <a:latin typeface="Bookman Old Style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22A2C"/>
                </a:solidFill>
                <a:latin typeface="Bookman Old Style" pitchFamily="18" charset="0"/>
              </a:rPr>
              <a:t>Issuing PO</a:t>
            </a:r>
            <a:r>
              <a:rPr lang="ja-JP" altLang="en-US" sz="2400" smtClean="0">
                <a:solidFill>
                  <a:srgbClr val="122A2C"/>
                </a:solidFill>
                <a:latin typeface="Bookman Old Style" pitchFamily="18" charset="0"/>
              </a:rPr>
              <a:t>’</a:t>
            </a:r>
            <a:r>
              <a:rPr lang="en-US" altLang="ja-JP" sz="2400" smtClean="0">
                <a:solidFill>
                  <a:srgbClr val="122A2C"/>
                </a:solidFill>
                <a:latin typeface="Bookman Old Style" pitchFamily="18" charset="0"/>
              </a:rPr>
              <a:t>s, tracking, receiving, QC-ing, distributing raw materials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ja-JP" sz="2400" smtClean="0">
              <a:solidFill>
                <a:srgbClr val="122A2C"/>
              </a:solidFill>
              <a:latin typeface="Bookman Old Style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ja-JP" sz="2400" smtClean="0">
                <a:solidFill>
                  <a:srgbClr val="122A2C"/>
                </a:solidFill>
                <a:latin typeface="Bookman Old Style" pitchFamily="18" charset="0"/>
              </a:rPr>
              <a:t>Customer service level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ja-JP" sz="2400" smtClean="0">
              <a:solidFill>
                <a:srgbClr val="122A2C"/>
              </a:solidFill>
              <a:latin typeface="Bookman Old Style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122A2C"/>
                </a:solidFill>
                <a:latin typeface="Bookman Old Style" pitchFamily="18" charset="0"/>
              </a:rPr>
              <a:t>Floor Ready, Packing, Cartons, Ticketing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</a:t>
            </a:r>
            <a:r>
              <a:rPr lang="en-US" sz="2800" smtClean="0"/>
              <a:t>    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            </a:t>
            </a:r>
            <a:endParaRPr lang="en-US" sz="2800" smtClean="0">
              <a:solidFill>
                <a:srgbClr val="CC0066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362200"/>
            <a:ext cx="65532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BAD NEWS:</a:t>
            </a:r>
            <a:r>
              <a:rPr lang="en-US" b="1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Marginal Costs are going up, period. 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ookman Old Styl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2. </a:t>
            </a:r>
            <a:r>
              <a:rPr lang="en-US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GOOD NEWS: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The Public Knows this. You are not alone and you cannot control it.</a:t>
            </a: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ookman Old Styl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3. </a:t>
            </a:r>
            <a:r>
              <a:rPr lang="en-US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BAD NEWS: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Demand may soften as a result. </a:t>
            </a: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Bookman Old Styl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4. </a:t>
            </a:r>
            <a:r>
              <a:rPr lang="en-US" dirty="0">
                <a:solidFill>
                  <a:srgbClr val="CC0066"/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GOOD NEWS: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charset="0"/>
                <a:ea typeface="ＭＳ Ｐゴシック" charset="0"/>
                <a:cs typeface="ＭＳ Ｐゴシック" charset="0"/>
              </a:rPr>
              <a:t>Manufacturers and retailers have sent each other strong pricing signals.</a:t>
            </a:r>
          </a:p>
        </p:txBody>
      </p: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381000" y="533400"/>
            <a:ext cx="8272463" cy="1208088"/>
            <a:chOff x="533400" y="1600200"/>
            <a:chExt cx="8272061" cy="120787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914381" y="2209690"/>
              <a:ext cx="7254522" cy="598380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ＭＳ Ｐゴシック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>
                <a:defRPr/>
              </a:pP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man Old Style"/>
                  <a:cs typeface="Bookman Old Style"/>
                </a:rPr>
                <a:t>Your Price  =  My % MU  X  My Marginal Costs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/>
                <a:cs typeface="Bookman Old Style"/>
              </a:endParaRPr>
            </a:p>
          </p:txBody>
        </p:sp>
        <p:sp>
          <p:nvSpPr>
            <p:cNvPr id="32773" name="TextBox 7"/>
            <p:cNvSpPr txBox="1">
              <a:spLocks noChangeArrowheads="1"/>
            </p:cNvSpPr>
            <p:nvPr/>
          </p:nvSpPr>
          <p:spPr bwMode="auto">
            <a:xfrm>
              <a:off x="533400" y="1600200"/>
              <a:ext cx="82720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man Old Style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man Old Style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man Old Style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man Old Style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man Old Styl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man Old Style" pitchFamily="18" charset="0"/>
                  <a:ea typeface="MS PGothic" pitchFamily="34" charset="-128"/>
                </a:defRPr>
              </a:lvl9pPr>
            </a:lstStyle>
            <a:p>
              <a:pPr algn="r"/>
              <a:r>
                <a:rPr lang="en-US">
                  <a:solidFill>
                    <a:srgbClr val="404040"/>
                  </a:solidFill>
                </a:rPr>
                <a:t>My Marginal Costs  = His %MU  X  His Marginal Costs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4563"/>
            <a:ext cx="7924800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533400" y="381000"/>
            <a:ext cx="514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r>
              <a:rPr lang="en-US" sz="1800"/>
              <a:t>Sensitivity to a 20% increase in Fabric Price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7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533400" y="304800"/>
            <a:ext cx="508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r>
              <a:rPr lang="en-US" sz="1800"/>
              <a:t>Sensitivity to a 10% increase in Labor Price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535863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Oval 3"/>
          <p:cNvSpPr>
            <a:spLocks noChangeArrowheads="1"/>
          </p:cNvSpPr>
          <p:nvPr/>
        </p:nvSpPr>
        <p:spPr bwMode="auto">
          <a:xfrm>
            <a:off x="7848600" y="5410200"/>
            <a:ext cx="9144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67" name="Picture 10" descr="R48536_Y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6049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990600" y="838200"/>
            <a:ext cx="6005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r>
              <a:rPr lang="en-US" sz="1800"/>
              <a:t>Know your sensitivity to these measures and know the sensitivity of your customers.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447800"/>
            <a:ext cx="76438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609600" y="685800"/>
            <a:ext cx="5830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r>
              <a:rPr lang="en-US" sz="1800"/>
              <a:t>Know what a point of planned markdown is worth</a:t>
            </a:r>
          </a:p>
          <a:p>
            <a:endParaRPr lang="en-US" sz="1800"/>
          </a:p>
        </p:txBody>
      </p:sp>
      <p:sp>
        <p:nvSpPr>
          <p:cNvPr id="37891" name="Oval 5"/>
          <p:cNvSpPr>
            <a:spLocks noChangeArrowheads="1"/>
          </p:cNvSpPr>
          <p:nvPr/>
        </p:nvSpPr>
        <p:spPr bwMode="auto">
          <a:xfrm>
            <a:off x="6096000" y="5410200"/>
            <a:ext cx="2057400" cy="1143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>
                <a:latin typeface="Bookman Old Style" pitchFamily="18" charset="0"/>
              </a:rPr>
              <a:t>“</a:t>
            </a:r>
            <a:r>
              <a:rPr lang="en-US" sz="2400" smtClean="0">
                <a:latin typeface="Bookman Old Style" pitchFamily="18" charset="0"/>
              </a:rPr>
              <a:t>At the turn of the century (1900) it was crudely estimated that 90% of the people working could not do their job as well as their bosses could. Now it is estimated that 90% of people employed can do their job better than their boss can.</a:t>
            </a:r>
            <a:r>
              <a:rPr lang="en-US" altLang="en-US" sz="2400" smtClean="0">
                <a:latin typeface="Bookman Old Style" pitchFamily="18" charset="0"/>
              </a:rPr>
              <a:t>”</a:t>
            </a:r>
            <a:endParaRPr lang="en-US" sz="2400" smtClean="0">
              <a:latin typeface="Bookman Old Style" pitchFamily="18" charset="0"/>
            </a:endParaRPr>
          </a:p>
          <a:p>
            <a:pPr marL="0" indent="0">
              <a:buFontTx/>
              <a:buNone/>
            </a:pPr>
            <a:endParaRPr lang="en-US" sz="2400" smtClean="0">
              <a:latin typeface="Bookman Old Style" pitchFamily="18" charset="0"/>
            </a:endParaRPr>
          </a:p>
          <a:p>
            <a:pPr marL="0" indent="0">
              <a:buFontTx/>
              <a:buNone/>
            </a:pPr>
            <a:endParaRPr lang="en-US" sz="2400" smtClean="0">
              <a:latin typeface="Bookman Old Style" pitchFamily="18" charset="0"/>
            </a:endParaRPr>
          </a:p>
          <a:p>
            <a:pPr marL="0" indent="0" algn="r">
              <a:buFontTx/>
              <a:buNone/>
            </a:pPr>
            <a:r>
              <a:rPr lang="en-US" sz="2400" smtClean="0">
                <a:solidFill>
                  <a:srgbClr val="CC0066"/>
                </a:solidFill>
                <a:latin typeface="Bookman Old Style" pitchFamily="18" charset="0"/>
              </a:rPr>
              <a:t>-Russell Ackoff</a:t>
            </a:r>
          </a:p>
          <a:p>
            <a:pPr marL="0" indent="0" algn="r">
              <a:buFontTx/>
              <a:buNone/>
            </a:pPr>
            <a:r>
              <a:rPr lang="en-US" sz="1800" i="1" smtClean="0">
                <a:solidFill>
                  <a:srgbClr val="CC0066"/>
                </a:solidFill>
                <a:latin typeface="Bookman Old Style" pitchFamily="18" charset="0"/>
              </a:rPr>
              <a:t>lifelong critic of the   modern organizational form</a:t>
            </a:r>
          </a:p>
          <a:p>
            <a:pPr marL="0" indent="0" algn="r">
              <a:buFontTx/>
              <a:buNone/>
            </a:pPr>
            <a:r>
              <a:rPr lang="en-US" sz="2400" smtClean="0">
                <a:solidFill>
                  <a:srgbClr val="CC0066"/>
                </a:solidFill>
                <a:latin typeface="Bookman Old Style" pitchFamily="18" charset="0"/>
              </a:rPr>
              <a:t>1992, in a conversation with W. Edwards Deming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4"/>
          <p:cNvSpPr txBox="1">
            <a:spLocks noChangeArrowheads="1"/>
          </p:cNvSpPr>
          <p:nvPr/>
        </p:nvSpPr>
        <p:spPr bwMode="auto">
          <a:xfrm>
            <a:off x="762000" y="5715000"/>
            <a:ext cx="779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2000">
                <a:solidFill>
                  <a:srgbClr val="CC0066"/>
                </a:solidFill>
              </a:rPr>
              <a:t>“</a:t>
            </a:r>
            <a:r>
              <a:rPr lang="en-US" sz="2000">
                <a:solidFill>
                  <a:srgbClr val="CC0066"/>
                </a:solidFill>
              </a:rPr>
              <a:t>Management Practice and Productivity: Why The Matter</a:t>
            </a:r>
            <a:r>
              <a:rPr lang="en-US" altLang="en-US" sz="2000">
                <a:solidFill>
                  <a:srgbClr val="CC0066"/>
                </a:solidFill>
              </a:rPr>
              <a:t>”</a:t>
            </a:r>
            <a:endParaRPr lang="en-US" sz="2000">
              <a:solidFill>
                <a:srgbClr val="CC0066"/>
              </a:solidFill>
            </a:endParaRPr>
          </a:p>
          <a:p>
            <a:pPr algn="r"/>
            <a:r>
              <a:rPr lang="en-US" sz="1600" i="1">
                <a:solidFill>
                  <a:srgbClr val="CC0066"/>
                </a:solidFill>
              </a:rPr>
              <a:t>www.stanford.edu/~nbloom/</a:t>
            </a:r>
            <a:r>
              <a:rPr lang="en-US" sz="1600" b="1" i="1">
                <a:solidFill>
                  <a:srgbClr val="CC0066"/>
                </a:solidFill>
              </a:rPr>
              <a:t>Management</a:t>
            </a:r>
            <a:r>
              <a:rPr lang="en-US" sz="1600" i="1">
                <a:solidFill>
                  <a:srgbClr val="CC0066"/>
                </a:solidFill>
              </a:rPr>
              <a:t>Report.pdf</a:t>
            </a:r>
            <a:endParaRPr lang="en-US" sz="1600">
              <a:solidFill>
                <a:srgbClr val="CC0066"/>
              </a:solidFill>
            </a:endParaRPr>
          </a:p>
        </p:txBody>
      </p:sp>
      <p:pic>
        <p:nvPicPr>
          <p:cNvPr id="399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9290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0560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33700"/>
            <a:ext cx="42672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724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</a:t>
            </a:r>
          </a:p>
          <a:p>
            <a:pPr algn="r" eaLnBrk="1" hangingPunct="1">
              <a:buFontTx/>
              <a:buNone/>
            </a:pP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”</a:t>
            </a:r>
            <a:r>
              <a:rPr 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It is not necessary to change, survival is not mandatory."</a:t>
            </a:r>
            <a:r>
              <a:rPr lang="en-US" sz="280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</a:p>
          <a:p>
            <a:pPr algn="r" eaLnBrk="1" hangingPunct="1">
              <a:buFontTx/>
              <a:buNone/>
            </a:pPr>
            <a:endParaRPr lang="en-US" sz="2800" smtClean="0">
              <a:solidFill>
                <a:schemeClr val="bg2"/>
              </a:solidFill>
              <a:latin typeface="Bookman Old Style" pitchFamily="18" charset="0"/>
            </a:endParaRPr>
          </a:p>
          <a:p>
            <a:pPr algn="r" eaLnBrk="1" hangingPunct="1">
              <a:buFontTx/>
              <a:buNone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r" eaLnBrk="1" hangingPunct="1">
              <a:buFontTx/>
              <a:buNone/>
            </a:pPr>
            <a:r>
              <a:rPr lang="en-US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smtClean="0">
                <a:solidFill>
                  <a:srgbClr val="CC0066"/>
                </a:solidFill>
                <a:latin typeface="Bookman Old Style" pitchFamily="18" charset="0"/>
              </a:rPr>
              <a:t>--W. Edwards Deming</a:t>
            </a:r>
            <a:r>
              <a:rPr lang="en-US" sz="240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en-US" sz="240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en-US" sz="1800" smtClean="0">
                <a:solidFill>
                  <a:schemeClr val="tx2"/>
                </a:solidFill>
                <a:latin typeface="Bookman Old Style" pitchFamily="18" charset="0"/>
              </a:rPr>
              <a:t>American Statistician, Consultant and Professor</a:t>
            </a:r>
          </a:p>
          <a:p>
            <a:pPr algn="r" eaLnBrk="1" hangingPunct="1">
              <a:buFontTx/>
              <a:buNone/>
            </a:pPr>
            <a:r>
              <a:rPr lang="en-US" sz="1800" smtClean="0">
                <a:solidFill>
                  <a:schemeClr val="tx2"/>
                </a:solidFill>
                <a:latin typeface="Bookman Old Style" pitchFamily="18" charset="0"/>
              </a:rPr>
              <a:t>Credited with teaching management in  Japan in the 50</a:t>
            </a:r>
            <a:r>
              <a:rPr lang="en-US" altLang="en-US" sz="1800" smtClean="0">
                <a:solidFill>
                  <a:schemeClr val="tx2"/>
                </a:solidFill>
                <a:latin typeface="Bookman Old Style" pitchFamily="18" charset="0"/>
              </a:rPr>
              <a:t>’</a:t>
            </a:r>
            <a:r>
              <a:rPr lang="en-US" sz="1800" smtClean="0">
                <a:solidFill>
                  <a:schemeClr val="tx2"/>
                </a:solidFill>
                <a:latin typeface="Bookman Old Style" pitchFamily="18" charset="0"/>
              </a:rPr>
              <a:t>s to improve quality, testing and sales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914400" y="1066800"/>
            <a:ext cx="50292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Gerson and Gerson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Founded in 1937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Dresses, dresses, dresses….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Family Held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Strong culture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Early adopters until the last few years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Over 5 million dresses a year</a:t>
            </a:r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/>
          </a:p>
          <a:p>
            <a:endParaRPr lang="en-US" sz="1800"/>
          </a:p>
        </p:txBody>
      </p:sp>
      <p:pic>
        <p:nvPicPr>
          <p:cNvPr id="18435" name="Picture 6" descr="Gerson+Gerson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81600"/>
            <a:ext cx="102076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722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321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r>
              <a:rPr lang="en-US"/>
              <a:t>Flying Geese Theory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2390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          </a:t>
            </a:r>
            <a:r>
              <a:rPr lang="en-US" sz="2800" smtClean="0">
                <a:solidFill>
                  <a:srgbClr val="262626"/>
                </a:solidFill>
                <a:latin typeface="Bookman Old Style" pitchFamily="18" charset="0"/>
              </a:rPr>
              <a:t>Fabric &amp; Trim           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262626"/>
                </a:solidFill>
                <a:latin typeface="Bookman Old Style" pitchFamily="18" charset="0"/>
              </a:rPr>
              <a:t>                     +  Labor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262626"/>
                </a:solidFill>
                <a:latin typeface="Bookman Old Style" pitchFamily="18" charset="0"/>
              </a:rPr>
              <a:t>                     +  Overhead Factor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262626"/>
                </a:solidFill>
                <a:latin typeface="Bookman Old Style" pitchFamily="18" charset="0"/>
              </a:rPr>
              <a:t>                         _________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262626"/>
                </a:solidFill>
                <a:latin typeface="Bookman Old Style" pitchFamily="18" charset="0"/>
              </a:rPr>
              <a:t>                     =  Direct Costs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262626"/>
                </a:solidFill>
                <a:latin typeface="Bookman Old Style" pitchFamily="18" charset="0"/>
              </a:rPr>
              <a:t>                     x  (1-mu)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262626"/>
                </a:solidFill>
                <a:latin typeface="Bookman Old Style" pitchFamily="18" charset="0"/>
              </a:rPr>
              <a:t>                         __________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262626"/>
                </a:solidFill>
                <a:latin typeface="Bookman Old Style" pitchFamily="18" charset="0"/>
              </a:rPr>
              <a:t>                     =  Selling Price</a:t>
            </a:r>
          </a:p>
        </p:txBody>
      </p:sp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09600" y="914400"/>
            <a:ext cx="392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CC0066"/>
                </a:solidFill>
              </a:rPr>
              <a:t>Standard Cost PLUS Accounting: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7"/>
          <p:cNvGrpSpPr>
            <a:grpSpLocks/>
          </p:cNvGrpSpPr>
          <p:nvPr/>
        </p:nvGrpSpPr>
        <p:grpSpPr bwMode="auto">
          <a:xfrm>
            <a:off x="457200" y="0"/>
            <a:ext cx="8458200" cy="6654800"/>
            <a:chOff x="152400" y="0"/>
            <a:chExt cx="8305800" cy="6654800"/>
          </a:xfrm>
        </p:grpSpPr>
        <p:pic>
          <p:nvPicPr>
            <p:cNvPr id="22530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305800" cy="6444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6" descr="R48536_YEL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334000"/>
              <a:ext cx="1605455" cy="132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8229600" cy="137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smtClean="0">
                <a:solidFill>
                  <a:srgbClr val="CC0066"/>
                </a:solidFill>
                <a:latin typeface="Bookman Old Style" pitchFamily="18" charset="0"/>
              </a:rPr>
              <a:t>It is dysfunctional and destructive to optimize toward a single GM%</a:t>
            </a:r>
            <a:endParaRPr lang="en-US" smtClean="0">
              <a:solidFill>
                <a:srgbClr val="CC0066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7543800" cy="3694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Ignores Differences between customers</a:t>
            </a:r>
          </a:p>
          <a:p>
            <a:pPr>
              <a:buFont typeface="Arial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Ignores Costs for development of capacity</a:t>
            </a:r>
          </a:p>
          <a:p>
            <a:pPr>
              <a:buFont typeface="Arial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Ignores Travel, Communication, QC costs</a:t>
            </a:r>
          </a:p>
          <a:p>
            <a:pPr>
              <a:buFont typeface="Arial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Ignores substantial </a:t>
            </a:r>
            <a:r>
              <a:rPr lang="en-US" altLang="en-US">
                <a:solidFill>
                  <a:srgbClr val="000000"/>
                </a:solidFill>
              </a:rPr>
              <a:t>“</a:t>
            </a:r>
            <a:r>
              <a:rPr lang="en-US">
                <a:solidFill>
                  <a:srgbClr val="000000"/>
                </a:solidFill>
              </a:rPr>
              <a:t>set up</a:t>
            </a:r>
            <a:r>
              <a:rPr lang="en-US" altLang="en-US">
                <a:solidFill>
                  <a:srgbClr val="000000"/>
                </a:solidFill>
              </a:rPr>
              <a:t>”</a:t>
            </a:r>
            <a:endParaRPr lang="en-US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Ignores the need for </a:t>
            </a:r>
            <a:r>
              <a:rPr lang="en-US" altLang="en-US">
                <a:solidFill>
                  <a:srgbClr val="000000"/>
                </a:solidFill>
              </a:rPr>
              <a:t>“</a:t>
            </a:r>
            <a:r>
              <a:rPr lang="en-US">
                <a:solidFill>
                  <a:srgbClr val="000000"/>
                </a:solidFill>
              </a:rPr>
              <a:t>robustness</a:t>
            </a:r>
            <a:r>
              <a:rPr lang="en-US" altLang="en-US">
                <a:solidFill>
                  <a:srgbClr val="000000"/>
                </a:solidFill>
              </a:rPr>
              <a:t>”</a:t>
            </a:r>
            <a:r>
              <a:rPr lang="en-US">
                <a:solidFill>
                  <a:srgbClr val="000000"/>
                </a:solidFill>
              </a:rPr>
              <a:t> in the firm</a:t>
            </a:r>
            <a:endParaRPr lang="en-US">
              <a:solidFill>
                <a:srgbClr val="CC0066"/>
              </a:solidFill>
            </a:endParaRP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457200" y="0"/>
            <a:ext cx="8458200" cy="6654800"/>
            <a:chOff x="152400" y="0"/>
            <a:chExt cx="8305800" cy="6654800"/>
          </a:xfrm>
        </p:grpSpPr>
        <p:pic>
          <p:nvPicPr>
            <p:cNvPr id="24580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305800" cy="6444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4" descr="R48536_YEL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334000"/>
              <a:ext cx="1605455" cy="132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3048000" y="2209800"/>
            <a:ext cx="4267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7162800" cy="39624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1800" smtClean="0">
                <a:solidFill>
                  <a:srgbClr val="122A2C"/>
                </a:solidFill>
                <a:latin typeface="Bookman Old Style" pitchFamily="18" charset="0"/>
              </a:rPr>
              <a:t>Beat up the existing vendor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smtClean="0">
                <a:solidFill>
                  <a:srgbClr val="122A2C"/>
                </a:solidFill>
                <a:latin typeface="Bookman Old Style" pitchFamily="18" charset="0"/>
              </a:rPr>
              <a:t>Find a new vendor whose quality, reliability and delivery performance are questionable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>
                <a:solidFill>
                  <a:srgbClr val="122A2C"/>
                </a:solidFill>
                <a:latin typeface="Bookman Old Style" pitchFamily="18" charset="0"/>
              </a:rPr>
              <a:t>Buy from distant suppliers especially if freight costs were not traced to styles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smtClean="0">
                <a:solidFill>
                  <a:srgbClr val="122A2C"/>
                </a:solidFill>
                <a:latin typeface="Bookman Old Style" pitchFamily="18" charset="0"/>
              </a:rPr>
              <a:t>Added staff to travel, check quality, resolve shortages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smtClean="0">
                <a:solidFill>
                  <a:srgbClr val="122A2C"/>
                </a:solidFill>
                <a:latin typeface="Bookman Old Style" pitchFamily="18" charset="0"/>
              </a:rPr>
              <a:t>Lost sales to damages, shortages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122A2C"/>
                </a:solidFill>
              </a:rPr>
              <a:t>Purchasing Managers: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486400" y="5715000"/>
            <a:ext cx="25193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sz="1800">
                <a:solidFill>
                  <a:srgbClr val="FF0000"/>
                </a:solidFill>
              </a:rPr>
              <a:t>--Kaplan and Cooper</a:t>
            </a:r>
          </a:p>
          <a:p>
            <a:pPr algn="r"/>
            <a:r>
              <a:rPr lang="en-US" sz="1800"/>
              <a:t>Cost and Effect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388"/>
            <a:ext cx="8305800" cy="64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R48536_YE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13388"/>
            <a:ext cx="16049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3048000" y="3810000"/>
            <a:ext cx="5791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5384</TotalTime>
  <Words>640</Words>
  <Application>Microsoft Office PowerPoint</Application>
  <PresentationFormat>On-screen Show (4:3)</PresentationFormat>
  <Paragraphs>113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Bookman Old Style</vt:lpstr>
      <vt:lpstr>MS PGothic</vt:lpstr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Pools, Batch Sizes, Better Cost Allocations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Barbara Mounsey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Gerson and Gerson, Inc.</dc:title>
  <dc:creator>Barbara Mounsey</dc:creator>
  <cp:lastModifiedBy>Sue</cp:lastModifiedBy>
  <cp:revision>264</cp:revision>
  <dcterms:created xsi:type="dcterms:W3CDTF">2004-07-07T01:44:00Z</dcterms:created>
  <dcterms:modified xsi:type="dcterms:W3CDTF">2011-05-04T20:36:16Z</dcterms:modified>
</cp:coreProperties>
</file>