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96" r:id="rId4"/>
    <p:sldId id="307" r:id="rId5"/>
    <p:sldId id="308" r:id="rId6"/>
    <p:sldId id="300" r:id="rId7"/>
    <p:sldId id="290" r:id="rId8"/>
    <p:sldId id="271" r:id="rId9"/>
    <p:sldId id="272" r:id="rId10"/>
    <p:sldId id="273" r:id="rId11"/>
    <p:sldId id="276" r:id="rId12"/>
    <p:sldId id="275" r:id="rId13"/>
    <p:sldId id="274" r:id="rId14"/>
    <p:sldId id="309" r:id="rId15"/>
    <p:sldId id="301" r:id="rId16"/>
    <p:sldId id="299" r:id="rId17"/>
    <p:sldId id="297" r:id="rId18"/>
    <p:sldId id="298" r:id="rId19"/>
    <p:sldId id="306" r:id="rId20"/>
    <p:sldId id="311" r:id="rId21"/>
    <p:sldId id="313" r:id="rId22"/>
    <p:sldId id="314" r:id="rId23"/>
    <p:sldId id="315" r:id="rId24"/>
    <p:sldId id="316" r:id="rId25"/>
    <p:sldId id="317" r:id="rId26"/>
    <p:sldId id="28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4" autoAdjust="0"/>
  </p:normalViewPr>
  <p:slideViewPr>
    <p:cSldViewPr>
      <p:cViewPr>
        <p:scale>
          <a:sx n="65" d="100"/>
          <a:sy n="65" d="100"/>
        </p:scale>
        <p:origin x="-10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8BAC56-2C69-42FF-A811-5EC77843A1A2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6A5696-5611-4358-8265-F968BDD7E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A5696-5611-4358-8265-F968BDD7EB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3F12-201E-4F76-809B-AA96134D04A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8DD5-D577-433C-BE87-91F208B8F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vb.com/secure.bdfnet.htm" TargetMode="External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805" y="914400"/>
            <a:ext cx="3398395" cy="3505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47316" y="5159514"/>
            <a:ext cx="2371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Atlanta, Georgia</a:t>
            </a:r>
          </a:p>
          <a:p>
            <a:pPr algn="ctr"/>
            <a:r>
              <a:rPr lang="en-US" sz="2400" b="1" dirty="0" smtClean="0"/>
              <a:t>October 20, 2011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44590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24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67596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1" y="479613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positive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f&amp;f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286000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38400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43200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895600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48000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00400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3096064" y="3308252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8" idx="6"/>
          </p:cNvCxnSpPr>
          <p:nvPr/>
        </p:nvCxnSpPr>
        <p:spPr>
          <a:xfrm flipV="1">
            <a:off x="4315264" y="1052732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124200" y="108204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4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7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35388" y="2167596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4724400" y="2458328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74" name="Rectangle 7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5352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1" y="479613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positive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f&amp;f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286000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38400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43200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895600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48000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00400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4495800" y="3322320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8" idx="6"/>
          </p:cNvCxnSpPr>
          <p:nvPr/>
        </p:nvCxnSpPr>
        <p:spPr>
          <a:xfrm flipV="1">
            <a:off x="57150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495800" y="108204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4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7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35388" y="2167596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5" name="Rectangle 74"/>
          <p:cNvSpPr/>
          <p:nvPr/>
        </p:nvSpPr>
        <p:spPr>
          <a:xfrm>
            <a:off x="4724400" y="2458328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69" name="Rectangle 68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5352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1" y="479613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positive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f&amp;f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286000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38400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43200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895600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48000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00400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6858000" y="3322320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8" idx="6"/>
          </p:cNvCxnSpPr>
          <p:nvPr/>
        </p:nvCxnSpPr>
        <p:spPr>
          <a:xfrm flipV="1">
            <a:off x="80772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858000" y="108204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4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7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35388" y="2167596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4724400" y="2458328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74" name="Rectangle 7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5352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029200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negative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f&amp;f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286000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38400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43200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895600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48000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00400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4495800" y="3322320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80772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858000" y="108204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124200" y="4953000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3810000" y="4267200"/>
            <a:ext cx="762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4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7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35388" y="2167596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5" name="Rectangle 74"/>
          <p:cNvSpPr/>
          <p:nvPr/>
        </p:nvSpPr>
        <p:spPr>
          <a:xfrm>
            <a:off x="4724400" y="2458328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76" name="Oval 75"/>
          <p:cNvSpPr/>
          <p:nvPr/>
        </p:nvSpPr>
        <p:spPr>
          <a:xfrm>
            <a:off x="6858000" y="3310596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7150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4958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447736" y="3866272"/>
            <a:ext cx="23622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468868"/>
            <a:ext cx="471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is the Z Score – Bankruptcy Predictor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807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Predicts a companies probability of failure in solvency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5 Factors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 = EBIT / Total assets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 = Net sales / Total assets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 = Market value of equity / Total liabilities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D = Working capital /  Total assets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 = Retained earnings / Total assets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Z score = (A x 3.3) + (B x 0.99) + (C x .6) + (D x 1.2) + (E x 1.4)</a:t>
            </a:r>
          </a:p>
          <a:p>
            <a:endParaRPr lang="en-US" sz="1400" dirty="0" smtClean="0"/>
          </a:p>
          <a:p>
            <a:r>
              <a:rPr lang="en-US" sz="1400" dirty="0" smtClean="0"/>
              <a:t>The Interpretation of Z-score: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Z-score above 3 – The company is safe based on these financial figures only.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Z-score between 2.7 and 2.99 – On Alert. This zone is an area where one should exercise caution.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Z-score between 1.8 and 2.7 – Good chances of the company going bankrupt within 2 years of operations from the date of financial figures given.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Z-score below 1.80 – Probability of Financial embarrassment is very high.</a:t>
            </a:r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17220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Edward Altman</a:t>
            </a:r>
          </a:p>
          <a:p>
            <a:r>
              <a:rPr lang="en-US" sz="1000" dirty="0" smtClean="0"/>
              <a:t>New York University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410200" cy="3665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1000" y="381000"/>
            <a:ext cx="4077783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a typeface="Helvetica Neue" charset="0"/>
                <a:cs typeface="Helvetica Neue" charset="0"/>
                <a:sym typeface="Helvetica Neue" charset="0"/>
              </a:rPr>
              <a:t>How to solve the financing dilemma:</a:t>
            </a:r>
            <a:endParaRPr lang="en-US" sz="2000" b="1" dirty="0"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3" name="Rectangle 2"/>
          <p:cNvSpPr>
            <a:spLocks/>
          </p:cNvSpPr>
          <p:nvPr/>
        </p:nvSpPr>
        <p:spPr bwMode="auto">
          <a:xfrm>
            <a:off x="487561" y="1282303"/>
            <a:ext cx="8123039" cy="268009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How to solve the financing dilemma: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As an industry: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1. Educate the financing industry taking into consideration all debt instruments that finance the soft goods trade.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2. Work with the financing industry to enhance protection of collateral rights. (Trade Card) </a:t>
            </a:r>
          </a:p>
          <a:p>
            <a:pPr marL="0" lvl="1">
              <a:lnSpc>
                <a:spcPct val="150000"/>
              </a:lnSpc>
            </a:pPr>
            <a:endParaRPr lang="en-US" sz="1400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http://s3.amazonaws.com/37s-jobs/logos/0000/2276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57600"/>
            <a:ext cx="2595089" cy="1295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09600" y="1572826"/>
            <a:ext cx="7239000" cy="21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3"/>
              </a:spcBef>
            </a:pPr>
            <a:r>
              <a:rPr lang="en-US" sz="14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How to solve a financing dilemma:</a:t>
            </a:r>
            <a:endParaRPr lang="en-US" sz="1400" dirty="0" smtClean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50000"/>
              </a:lnSpc>
              <a:spcBef>
                <a:spcPts val="703"/>
              </a:spcBef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3. Educate multilateral institutions in how to finance the soft goods trade especially related to environmental issues like air (air purifiers) and water (effluent treatment plants)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4. Educate governments on the industry benefits in their respective countries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5. Convince governments to create special programs to finance the soft goods trade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6. Convince governments in creating tax breaks for soft goods trade</a:t>
            </a:r>
            <a:endParaRPr lang="en-US" sz="1400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3" name="Rectangle 2"/>
          <p:cNvSpPr>
            <a:spLocks/>
          </p:cNvSpPr>
          <p:nvPr/>
        </p:nvSpPr>
        <p:spPr bwMode="auto">
          <a:xfrm>
            <a:off x="487561" y="1066800"/>
            <a:ext cx="8275439" cy="579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400" b="1" dirty="0">
                <a:ea typeface="Helvetica Neue" charset="0"/>
                <a:cs typeface="Helvetica Neue" charset="0"/>
                <a:sym typeface="Helvetica Neue" charset="0"/>
              </a:rPr>
              <a:t>How to solve the financing dilemma:</a:t>
            </a:r>
          </a:p>
          <a:p>
            <a:pPr algn="l"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As an individual company:</a:t>
            </a:r>
          </a:p>
          <a:p>
            <a:pPr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Understand where your company fits in the model: </a:t>
            </a:r>
            <a:r>
              <a:rPr lang="en-US" sz="1400" dirty="0" smtClean="0"/>
              <a:t>The financing stages from start-up to public offering.</a:t>
            </a: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Measure your Z score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Cultivate strong relationship with your current banker </a:t>
            </a:r>
            <a:endParaRPr lang="en-US" sz="1400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Develop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 list of possible funding prospects that include multi-laterals, financial institutions and suppliers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Understand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the needs of your banker and his/hers financial institution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Be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able to understand what your banker can do and cannot do for your company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Be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able to explain to your banker in an easy way your business </a:t>
            </a: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model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Be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able to explain to your banker who are your customers and their financial </a:t>
            </a: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situation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Credit enhancement options</a:t>
            </a:r>
          </a:p>
          <a:p>
            <a:pPr algn="l">
              <a:buFontTx/>
              <a:buAutoNum type="arabicPeriod"/>
            </a:pPr>
            <a:endParaRPr lang="en-US" sz="1400" dirty="0" smtClean="0">
              <a:ea typeface="Helvetica Neue" charset="0"/>
              <a:cs typeface="Helvetica Neue" charset="0"/>
              <a:sym typeface="Helvetica Neue" charset="0"/>
            </a:endParaRPr>
          </a:p>
          <a:p>
            <a:pPr algn="l">
              <a:buFontTx/>
              <a:buAutoNum type="arabicPeriod"/>
            </a:pPr>
            <a:r>
              <a:rPr lang="en-US" sz="1400" dirty="0" smtClean="0">
                <a:ea typeface="Helvetica Neue" charset="0"/>
                <a:cs typeface="Helvetica Neue" charset="0"/>
                <a:sym typeface="Helvetica Neue" charset="0"/>
              </a:rPr>
              <a:t> Develop </a:t>
            </a: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 plan to obtain financing from governments, government related entities and non-profits like FUSADES in El Salvador</a:t>
            </a:r>
          </a:p>
          <a:p>
            <a:pPr algn="l"/>
            <a:endParaRPr lang="en-US" sz="1400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l"/>
            <a:endParaRPr lang="en-US" sz="1400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l"/>
            <a:endParaRPr lang="en-US" sz="1400" dirty="0">
              <a:ea typeface="Helvetica Neue" charset="0"/>
              <a:cs typeface="Helvetica Neue" charset="0"/>
              <a:sym typeface="Helvetica Neue" charset="0"/>
            </a:endParaRPr>
          </a:p>
          <a:p>
            <a:pPr marL="0" lvl="1"/>
            <a:endParaRPr lang="en-US" sz="1400" dirty="0"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947737" y="29467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/>
              <a:t>institutions with commitments to the soft goods industry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468868"/>
            <a:ext cx="9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Agenda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219200"/>
            <a:ext cx="54910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CEO research: How bankers view the supply chain: from fiber to retailer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Fiber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Yarn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Fabrics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Converter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Apparel Manufacturer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Brand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Retailer</a:t>
            </a:r>
          </a:p>
          <a:p>
            <a:pPr marL="342900" indent="-342900"/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Dilemmas faced by apparel manufacturers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The model: The financing stages from start-up to public offering  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How to solve the financing dilemma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As an industry 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As an individual company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3164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Factoring and P.O. Financing</a:t>
            </a:r>
            <a:endParaRPr lang="en-US" sz="2000" b="1" dirty="0"/>
          </a:p>
        </p:txBody>
      </p:sp>
      <p:pic>
        <p:nvPicPr>
          <p:cNvPr id="37922" name="Picture 34" descr="http://dev.rtsfinancial.com/sites/default/files/light_float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4762500" cy="857250"/>
          </a:xfrm>
          <a:prstGeom prst="rect">
            <a:avLst/>
          </a:prstGeom>
          <a:noFill/>
        </p:spPr>
      </p:pic>
      <p:pic>
        <p:nvPicPr>
          <p:cNvPr id="43011" name="Picture 3" descr="http://www.curran-connors.com/images/what_we_do/rosenthal_ww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743200"/>
            <a:ext cx="2153478" cy="762000"/>
          </a:xfrm>
          <a:prstGeom prst="rect">
            <a:avLst/>
          </a:prstGeom>
          <a:noFill/>
        </p:spPr>
      </p:pic>
      <p:pic>
        <p:nvPicPr>
          <p:cNvPr id="43013" name="Picture 5" descr="http://www.enciclopedia.com.pt/images/webCIT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95800"/>
            <a:ext cx="2396916" cy="11398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451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Asset based loans / Receivable Financing</a:t>
            </a:r>
            <a:endParaRPr lang="en-US" sz="2000" b="1" dirty="0"/>
          </a:p>
        </p:txBody>
      </p:sp>
      <p:pic>
        <p:nvPicPr>
          <p:cNvPr id="15362" name="Picture 2" descr="http://www.octadia.com/sites/default/files/imagepicker/1/Wells-Fargo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1092200" cy="1092200"/>
          </a:xfrm>
          <a:prstGeom prst="rect">
            <a:avLst/>
          </a:prstGeom>
          <a:noFill/>
        </p:spPr>
      </p:pic>
      <p:pic>
        <p:nvPicPr>
          <p:cNvPr id="15364" name="Picture 4" descr="Banco de Finanz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447800"/>
            <a:ext cx="1333500" cy="742951"/>
          </a:xfrm>
          <a:prstGeom prst="rect">
            <a:avLst/>
          </a:prstGeom>
          <a:noFill/>
        </p:spPr>
      </p:pic>
      <p:pic>
        <p:nvPicPr>
          <p:cNvPr id="15368" name="Picture 8" descr="http://www.autostargt.com/gy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2064623" cy="617722"/>
          </a:xfrm>
          <a:prstGeom prst="rect">
            <a:avLst/>
          </a:prstGeom>
          <a:noFill/>
        </p:spPr>
      </p:pic>
      <p:pic>
        <p:nvPicPr>
          <p:cNvPr id="15372" name="Picture 12" descr="http://www.fundahrse.org/html/Logo-Grupo-Ficoh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1952625" cy="762000"/>
          </a:xfrm>
          <a:prstGeom prst="rect">
            <a:avLst/>
          </a:prstGeom>
          <a:noFill/>
        </p:spPr>
      </p:pic>
      <p:pic>
        <p:nvPicPr>
          <p:cNvPr id="15374" name="Picture 14" descr="http://empleos.net/cr9/bicsa/images/logo_newbicsa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371600"/>
            <a:ext cx="2286000" cy="8572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pic>
        <p:nvPicPr>
          <p:cNvPr id="1028" name="Picture 4" descr="http://www.fmo.nl/FMO/images/FMO_Logo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1588451" cy="577850"/>
          </a:xfrm>
          <a:prstGeom prst="rect">
            <a:avLst/>
          </a:prstGeom>
          <a:noFill/>
        </p:spPr>
      </p:pic>
      <p:pic>
        <p:nvPicPr>
          <p:cNvPr id="1030" name="Picture 6" descr="http://www.lahipotecaria.com/images/img_bancos/iic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371600"/>
            <a:ext cx="1895475" cy="561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284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Term debt / Multilaterals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6" y="3419838"/>
            <a:ext cx="2118280" cy="652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37" y="3620992"/>
            <a:ext cx="3332881" cy="7504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34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Term debt / Commercial Banks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3" y="1447800"/>
            <a:ext cx="3404285" cy="657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" y="2619901"/>
            <a:ext cx="3178826" cy="632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6" y="1219200"/>
            <a:ext cx="3211963" cy="1051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5" y="3962400"/>
            <a:ext cx="2351391" cy="1020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03" y="2826026"/>
            <a:ext cx="3536797" cy="602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09" y="4114800"/>
            <a:ext cx="2924992" cy="888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3226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Mezzanine Finance / Leasing</a:t>
            </a:r>
            <a:endParaRPr lang="en-US" sz="2000" b="1" dirty="0"/>
          </a:p>
        </p:txBody>
      </p:sp>
      <p:pic>
        <p:nvPicPr>
          <p:cNvPr id="38914" name="Picture 2" descr="http://www.filetrail.com/WS_clients/..%5CWS_Images%5CClientLogos%5CCSI_Lea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2257425" cy="619125"/>
          </a:xfrm>
          <a:prstGeom prst="rect">
            <a:avLst/>
          </a:prstGeom>
          <a:noFill/>
        </p:spPr>
      </p:pic>
      <p:pic>
        <p:nvPicPr>
          <p:cNvPr id="38916" name="Picture 4" descr="http://www.portalmicrofinanzas.org/gm/document-1.9.43785/B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686049"/>
            <a:ext cx="1038225" cy="971551"/>
          </a:xfrm>
          <a:prstGeom prst="rect">
            <a:avLst/>
          </a:prstGeom>
          <a:noFill/>
        </p:spPr>
      </p:pic>
      <p:pic>
        <p:nvPicPr>
          <p:cNvPr id="38918" name="Picture 6" descr="http://www.centralamericadata.com/image_archive/m/527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524000" cy="1524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1" y="152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Host Governments that have provided financing to the soft goods industry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66208"/>
            <a:ext cx="3021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Government of Nicaragua</a:t>
            </a:r>
          </a:p>
          <a:p>
            <a:endParaRPr lang="en-US" sz="2000" dirty="0" smtClean="0"/>
          </a:p>
          <a:p>
            <a:r>
              <a:rPr lang="en-US" sz="2000" dirty="0" smtClean="0"/>
              <a:t>Government of El Salvador </a:t>
            </a:r>
          </a:p>
          <a:p>
            <a:endParaRPr lang="en-US" sz="2000" dirty="0" smtClean="0"/>
          </a:p>
          <a:p>
            <a:r>
              <a:rPr lang="en-US" sz="2000" dirty="0" smtClean="0"/>
              <a:t>Government of Honduras</a:t>
            </a:r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1447800"/>
            <a:ext cx="30134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contact:</a:t>
            </a:r>
          </a:p>
          <a:p>
            <a:endParaRPr lang="en-US" dirty="0" smtClean="0"/>
          </a:p>
          <a:p>
            <a:r>
              <a:rPr lang="en-US" dirty="0" smtClean="0"/>
              <a:t>Roberto J. Arguello</a:t>
            </a:r>
          </a:p>
          <a:p>
            <a:r>
              <a:rPr lang="en-US" dirty="0" smtClean="0"/>
              <a:t>President</a:t>
            </a:r>
          </a:p>
          <a:p>
            <a:endParaRPr lang="en-US" dirty="0" smtClean="0"/>
          </a:p>
          <a:p>
            <a:r>
              <a:rPr lang="en-US" dirty="0" smtClean="0"/>
              <a:t>CEO Advisors</a:t>
            </a:r>
          </a:p>
          <a:p>
            <a:r>
              <a:rPr lang="en-US" dirty="0" smtClean="0"/>
              <a:t>848 </a:t>
            </a:r>
            <a:r>
              <a:rPr lang="en-US" dirty="0" err="1" smtClean="0"/>
              <a:t>Brickell</a:t>
            </a:r>
            <a:r>
              <a:rPr lang="en-US" dirty="0" smtClean="0"/>
              <a:t> Avenue</a:t>
            </a:r>
          </a:p>
          <a:p>
            <a:r>
              <a:rPr lang="en-US" dirty="0" smtClean="0"/>
              <a:t>Suite 603</a:t>
            </a:r>
          </a:p>
          <a:p>
            <a:r>
              <a:rPr lang="en-US" dirty="0" smtClean="0"/>
              <a:t>Miami, Fl 33131</a:t>
            </a:r>
          </a:p>
          <a:p>
            <a:r>
              <a:rPr lang="en-US" dirty="0" smtClean="0"/>
              <a:t>T: 305.371.8560/1</a:t>
            </a:r>
          </a:p>
          <a:p>
            <a:r>
              <a:rPr lang="en-US" dirty="0" smtClean="0"/>
              <a:t>F: 305.371.8563</a:t>
            </a:r>
          </a:p>
          <a:p>
            <a:r>
              <a:rPr lang="en-US" dirty="0" smtClean="0"/>
              <a:t>rjarguello@ceoadvisors.us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00947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Methodology:</a:t>
            </a:r>
          </a:p>
          <a:p>
            <a:endParaRPr lang="en-US" sz="1400" dirty="0" smtClean="0"/>
          </a:p>
          <a:p>
            <a:r>
              <a:rPr lang="en-US" sz="1400" dirty="0" smtClean="0"/>
              <a:t>Described in the following slides are comments made by high ranking officers of over 20 financial institutions regarding the soft goods industry.</a:t>
            </a:r>
          </a:p>
          <a:p>
            <a:endParaRPr lang="en-US" sz="1400" dirty="0" smtClean="0"/>
          </a:p>
          <a:p>
            <a:r>
              <a:rPr lang="en-US" sz="1400" dirty="0" smtClean="0"/>
              <a:t>In short we found: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362200"/>
            <a:ext cx="784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Banks do not want to work with the whole sector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Major bankruptcies in the whole industry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Those Banks that work with the sector have had high management turnover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Bankers do not understand the supply chain of the sector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Lack of understanding of the needs of the apparel industry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Need for better collateral enhancements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New banking regulations prohibit Banks from lending to companies that have negative earnings or are marginally profitable</a:t>
            </a:r>
          </a:p>
          <a:p>
            <a:pPr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 Z score</a:t>
            </a:r>
            <a:endParaRPr lang="en-US" sz="1400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graphicFrame>
        <p:nvGraphicFramePr>
          <p:cNvPr id="11" name="Group 1"/>
          <p:cNvGraphicFramePr>
            <a:graphicFrameLocks noGrp="1"/>
          </p:cNvGraphicFramePr>
          <p:nvPr/>
        </p:nvGraphicFramePr>
        <p:xfrm>
          <a:off x="357783" y="982267"/>
          <a:ext cx="8329017" cy="5037534"/>
        </p:xfrm>
        <a:graphic>
          <a:graphicData uri="http://schemas.openxmlformats.org/drawingml/2006/table">
            <a:tbl>
              <a:tblPr/>
              <a:tblGrid>
                <a:gridCol w="1189860"/>
                <a:gridCol w="1189859"/>
                <a:gridCol w="1189860"/>
                <a:gridCol w="1189859"/>
                <a:gridCol w="1189860"/>
                <a:gridCol w="1189859"/>
                <a:gridCol w="1189860"/>
              </a:tblGrid>
              <a:tr h="52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4"/>
          <p:cNvSpPr>
            <a:spLocks/>
          </p:cNvSpPr>
          <p:nvPr/>
        </p:nvSpPr>
        <p:spPr bwMode="auto">
          <a:xfrm>
            <a:off x="499547" y="973336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Fiber</a:t>
            </a:r>
          </a:p>
        </p:txBody>
      </p:sp>
      <p:sp>
        <p:nvSpPr>
          <p:cNvPr id="13" name="Rectangle 55"/>
          <p:cNvSpPr>
            <a:spLocks/>
          </p:cNvSpPr>
          <p:nvPr/>
        </p:nvSpPr>
        <p:spPr bwMode="auto">
          <a:xfrm>
            <a:off x="1688306" y="987847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Yarn</a:t>
            </a:r>
          </a:p>
        </p:txBody>
      </p:sp>
      <p:sp>
        <p:nvSpPr>
          <p:cNvPr id="14" name="Rectangle 56"/>
          <p:cNvSpPr>
            <a:spLocks/>
          </p:cNvSpPr>
          <p:nvPr/>
        </p:nvSpPr>
        <p:spPr bwMode="auto">
          <a:xfrm>
            <a:off x="2895600" y="1026578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Fabrics</a:t>
            </a:r>
          </a:p>
        </p:txBody>
      </p:sp>
      <p:sp>
        <p:nvSpPr>
          <p:cNvPr id="15" name="Rectangle 57"/>
          <p:cNvSpPr>
            <a:spLocks/>
          </p:cNvSpPr>
          <p:nvPr/>
        </p:nvSpPr>
        <p:spPr bwMode="auto">
          <a:xfrm>
            <a:off x="4114800" y="987847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Converter</a:t>
            </a:r>
          </a:p>
        </p:txBody>
      </p:sp>
      <p:sp>
        <p:nvSpPr>
          <p:cNvPr id="16" name="Rectangle 58"/>
          <p:cNvSpPr>
            <a:spLocks/>
          </p:cNvSpPr>
          <p:nvPr/>
        </p:nvSpPr>
        <p:spPr bwMode="auto">
          <a:xfrm>
            <a:off x="5223947" y="1033612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Apparel Manufacturer</a:t>
            </a:r>
          </a:p>
        </p:txBody>
      </p:sp>
      <p:sp>
        <p:nvSpPr>
          <p:cNvPr id="17" name="Rectangle 59"/>
          <p:cNvSpPr>
            <a:spLocks/>
          </p:cNvSpPr>
          <p:nvPr/>
        </p:nvSpPr>
        <p:spPr bwMode="auto">
          <a:xfrm>
            <a:off x="6553200" y="1026578"/>
            <a:ext cx="1024453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Brand</a:t>
            </a:r>
          </a:p>
        </p:txBody>
      </p:sp>
      <p:sp>
        <p:nvSpPr>
          <p:cNvPr id="18" name="Rectangle 60"/>
          <p:cNvSpPr>
            <a:spLocks/>
          </p:cNvSpPr>
          <p:nvPr/>
        </p:nvSpPr>
        <p:spPr bwMode="auto">
          <a:xfrm>
            <a:off x="7738547" y="987847"/>
            <a:ext cx="1024453" cy="4212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dirty="0">
                <a:ea typeface="Gill Sans" charset="0"/>
                <a:cs typeface="Gill Sans" charset="0"/>
              </a:rPr>
              <a:t>Retailer</a:t>
            </a:r>
          </a:p>
        </p:txBody>
      </p:sp>
      <p:sp>
        <p:nvSpPr>
          <p:cNvPr id="19" name="Rectangle 61"/>
          <p:cNvSpPr>
            <a:spLocks/>
          </p:cNvSpPr>
          <p:nvPr/>
        </p:nvSpPr>
        <p:spPr bwMode="auto">
          <a:xfrm>
            <a:off x="393502" y="1714500"/>
            <a:ext cx="1118361" cy="392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Natural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a. Vegetable </a:t>
            </a:r>
            <a:r>
              <a:rPr lang="en-US" sz="1200" i="1" dirty="0">
                <a:ea typeface="Gill Sans" charset="0"/>
                <a:cs typeface="Gill Sans" charset="0"/>
              </a:rPr>
              <a:t>cotton, linen, bamboo 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b. Animal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silk 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alpaca cashmere: </a:t>
            </a:r>
            <a:r>
              <a:rPr lang="en-US" sz="1200" i="1" dirty="0">
                <a:ea typeface="Gill Sans" charset="0"/>
                <a:cs typeface="Gill Sans" charset="0"/>
              </a:rPr>
              <a:t>rabbit, cat 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Artificial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a. Synthetic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petroleum related </a:t>
            </a:r>
            <a:r>
              <a:rPr lang="en-US" sz="1200" i="1" dirty="0">
                <a:ea typeface="Gill Sans" charset="0"/>
                <a:cs typeface="Gill Sans" charset="0"/>
              </a:rPr>
              <a:t>polyester, nylon and acrylics)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b. Man-made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woods:</a:t>
            </a:r>
            <a:r>
              <a:rPr lang="en-US" sz="1200" i="1" dirty="0">
                <a:ea typeface="Gill Sans" charset="0"/>
                <a:cs typeface="Gill Sans" charset="0"/>
              </a:rPr>
              <a:t> rayon and acetate</a:t>
            </a:r>
          </a:p>
        </p:txBody>
      </p:sp>
      <p:sp>
        <p:nvSpPr>
          <p:cNvPr id="20" name="Rectangle 62"/>
          <p:cNvSpPr>
            <a:spLocks/>
          </p:cNvSpPr>
          <p:nvPr/>
        </p:nvSpPr>
        <p:spPr bwMode="auto">
          <a:xfrm>
            <a:off x="1652588" y="1714500"/>
            <a:ext cx="1109823" cy="392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Natural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a. Vegetable </a:t>
            </a:r>
            <a:r>
              <a:rPr lang="en-US" sz="1200" i="1" dirty="0">
                <a:ea typeface="Gill Sans" charset="0"/>
                <a:cs typeface="Gill Sans" charset="0"/>
              </a:rPr>
              <a:t>cotton, linen, bamboo 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b. Animal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silk 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alpaca cashmere: </a:t>
            </a:r>
            <a:r>
              <a:rPr lang="en-US" sz="1200" i="1" dirty="0">
                <a:ea typeface="Gill Sans" charset="0"/>
                <a:cs typeface="Gill Sans" charset="0"/>
              </a:rPr>
              <a:t>rabbit, cat 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Artificial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a. Synthetic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petroleum related </a:t>
            </a:r>
            <a:r>
              <a:rPr lang="en-US" sz="1200" i="1" dirty="0">
                <a:ea typeface="Gill Sans" charset="0"/>
                <a:cs typeface="Gill Sans" charset="0"/>
              </a:rPr>
              <a:t>polyester, nylon and acrylics)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b. Man-made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woods:</a:t>
            </a:r>
            <a:r>
              <a:rPr lang="en-US" sz="1200" i="1" dirty="0">
                <a:ea typeface="Gill Sans" charset="0"/>
                <a:cs typeface="Gill Sans" charset="0"/>
              </a:rPr>
              <a:t> rayon and acetate</a:t>
            </a:r>
          </a:p>
        </p:txBody>
      </p:sp>
      <p:sp>
        <p:nvSpPr>
          <p:cNvPr id="21" name="Rectangle 63"/>
          <p:cNvSpPr>
            <a:spLocks/>
          </p:cNvSpPr>
          <p:nvPr/>
        </p:nvSpPr>
        <p:spPr bwMode="auto">
          <a:xfrm>
            <a:off x="2819400" y="1714500"/>
            <a:ext cx="1109823" cy="392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Woven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Non-Woven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Knits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For interior clothing</a:t>
            </a:r>
          </a:p>
        </p:txBody>
      </p:sp>
      <p:sp>
        <p:nvSpPr>
          <p:cNvPr id="22" name="Rectangle 64"/>
          <p:cNvSpPr>
            <a:spLocks/>
          </p:cNvSpPr>
          <p:nvPr/>
        </p:nvSpPr>
        <p:spPr bwMode="auto">
          <a:xfrm>
            <a:off x="4029724" y="1714500"/>
            <a:ext cx="1075676" cy="392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Dyeing and </a:t>
            </a:r>
            <a:r>
              <a:rPr lang="en-US" sz="1200" dirty="0" err="1">
                <a:ea typeface="Gill Sans" charset="0"/>
                <a:cs typeface="Gill Sans" charset="0"/>
              </a:rPr>
              <a:t>Finishings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Relevant Factors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1. Mechanics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2. Chemistry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3. Combination of Chemicals</a:t>
            </a: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4. Temperatures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23" name="Rectangle 65"/>
          <p:cNvSpPr>
            <a:spLocks/>
          </p:cNvSpPr>
          <p:nvPr/>
        </p:nvSpPr>
        <p:spPr bwMode="auto">
          <a:xfrm>
            <a:off x="5181600" y="1714500"/>
            <a:ext cx="1118361" cy="392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Menswear</a:t>
            </a:r>
          </a:p>
          <a:p>
            <a:pPr algn="l"/>
            <a:r>
              <a:rPr lang="en-US" sz="1200" dirty="0" err="1">
                <a:ea typeface="Gill Sans" charset="0"/>
                <a:cs typeface="Gill Sans" charset="0"/>
              </a:rPr>
              <a:t>Womenswear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 err="1">
                <a:ea typeface="Gill Sans" charset="0"/>
                <a:cs typeface="Gill Sans" charset="0"/>
              </a:rPr>
              <a:t>Childrenswear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24" name="Rectangle 66"/>
          <p:cNvSpPr>
            <a:spLocks/>
          </p:cNvSpPr>
          <p:nvPr/>
        </p:nvSpPr>
        <p:spPr bwMode="auto">
          <a:xfrm>
            <a:off x="6352736" y="1714500"/>
            <a:ext cx="1084212" cy="3700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Levis</a:t>
            </a:r>
          </a:p>
          <a:p>
            <a:pPr algn="l"/>
            <a:r>
              <a:rPr lang="en-US" sz="1200" dirty="0" err="1">
                <a:ea typeface="Gill Sans" charset="0"/>
                <a:cs typeface="Gill Sans" charset="0"/>
              </a:rPr>
              <a:t>Lacoste</a:t>
            </a:r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Liz Claiborne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r>
              <a:rPr lang="en-US" sz="1200" dirty="0">
                <a:ea typeface="Gill Sans" charset="0"/>
                <a:cs typeface="Gill Sans" charset="0"/>
              </a:rPr>
              <a:t>National Private Label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25" name="Rectangle 67"/>
          <p:cNvSpPr>
            <a:spLocks/>
          </p:cNvSpPr>
          <p:nvPr/>
        </p:nvSpPr>
        <p:spPr bwMode="auto">
          <a:xfrm>
            <a:off x="7543800" y="1714500"/>
            <a:ext cx="1067138" cy="3700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 dirty="0">
                <a:ea typeface="Gill Sans" charset="0"/>
                <a:cs typeface="Gill Sans" charset="0"/>
              </a:rPr>
              <a:t>Macys</a:t>
            </a: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  <a:p>
            <a:pPr algn="l"/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>
          <a:xfrm>
            <a:off x="381001" y="432197"/>
            <a:ext cx="5638800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pic>
        <p:nvPicPr>
          <p:cNvPr id="2" name="Picture 2" descr="http://www.bmsystems.com/aap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graphicFrame>
        <p:nvGraphicFramePr>
          <p:cNvPr id="9" name="Group 1"/>
          <p:cNvGraphicFramePr>
            <a:graphicFrameLocks noGrp="1"/>
          </p:cNvGraphicFramePr>
          <p:nvPr/>
        </p:nvGraphicFramePr>
        <p:xfrm>
          <a:off x="205383" y="982267"/>
          <a:ext cx="8481414" cy="5037534"/>
        </p:xfrm>
        <a:graphic>
          <a:graphicData uri="http://schemas.openxmlformats.org/drawingml/2006/table">
            <a:tbl>
              <a:tblPr/>
              <a:tblGrid>
                <a:gridCol w="1211631"/>
                <a:gridCol w="1211630"/>
                <a:gridCol w="1211631"/>
                <a:gridCol w="1211630"/>
                <a:gridCol w="1211631"/>
                <a:gridCol w="1211630"/>
                <a:gridCol w="1211631"/>
              </a:tblGrid>
              <a:tr h="52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54"/>
          <p:cNvSpPr>
            <a:spLocks/>
          </p:cNvSpPr>
          <p:nvPr/>
        </p:nvSpPr>
        <p:spPr bwMode="auto">
          <a:xfrm>
            <a:off x="258962" y="1017985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Fiber</a:t>
            </a:r>
          </a:p>
        </p:txBody>
      </p:sp>
      <p:sp>
        <p:nvSpPr>
          <p:cNvPr id="12" name="Rectangle 55"/>
          <p:cNvSpPr>
            <a:spLocks/>
          </p:cNvSpPr>
          <p:nvPr/>
        </p:nvSpPr>
        <p:spPr bwMode="auto">
          <a:xfrm>
            <a:off x="1535907" y="1032496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Yarn</a:t>
            </a:r>
          </a:p>
        </p:txBody>
      </p:sp>
      <p:sp>
        <p:nvSpPr>
          <p:cNvPr id="13" name="Rectangle 56"/>
          <p:cNvSpPr>
            <a:spLocks/>
          </p:cNvSpPr>
          <p:nvPr/>
        </p:nvSpPr>
        <p:spPr bwMode="auto">
          <a:xfrm>
            <a:off x="2803923" y="1032496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Fabrics</a:t>
            </a:r>
          </a:p>
        </p:txBody>
      </p:sp>
      <p:sp>
        <p:nvSpPr>
          <p:cNvPr id="14" name="Rectangle 57"/>
          <p:cNvSpPr>
            <a:spLocks/>
          </p:cNvSpPr>
          <p:nvPr/>
        </p:nvSpPr>
        <p:spPr bwMode="auto">
          <a:xfrm>
            <a:off x="4018360" y="1032496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Converter</a:t>
            </a:r>
          </a:p>
        </p:txBody>
      </p:sp>
      <p:sp>
        <p:nvSpPr>
          <p:cNvPr id="15" name="Rectangle 58"/>
          <p:cNvSpPr>
            <a:spLocks/>
          </p:cNvSpPr>
          <p:nvPr/>
        </p:nvSpPr>
        <p:spPr bwMode="auto">
          <a:xfrm>
            <a:off x="5286376" y="1032496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100" b="1" dirty="0">
                <a:latin typeface="Helvetica" charset="0"/>
                <a:cs typeface="Helvetica" charset="0"/>
                <a:sym typeface="Helvetica" charset="0"/>
              </a:rPr>
              <a:t>Apparel Manufacturer</a:t>
            </a:r>
          </a:p>
        </p:txBody>
      </p:sp>
      <p:sp>
        <p:nvSpPr>
          <p:cNvPr id="16" name="Rectangle 59"/>
          <p:cNvSpPr>
            <a:spLocks/>
          </p:cNvSpPr>
          <p:nvPr/>
        </p:nvSpPr>
        <p:spPr bwMode="auto">
          <a:xfrm>
            <a:off x="6500813" y="1032496"/>
            <a:ext cx="1043198" cy="42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Brand</a:t>
            </a:r>
          </a:p>
        </p:txBody>
      </p:sp>
      <p:sp>
        <p:nvSpPr>
          <p:cNvPr id="17" name="Rectangle 60"/>
          <p:cNvSpPr>
            <a:spLocks/>
          </p:cNvSpPr>
          <p:nvPr/>
        </p:nvSpPr>
        <p:spPr bwMode="auto">
          <a:xfrm>
            <a:off x="7768829" y="1032496"/>
            <a:ext cx="1043198" cy="4212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 b="1" dirty="0">
                <a:latin typeface="Helvetica" charset="0"/>
                <a:cs typeface="Helvetica" charset="0"/>
                <a:sym typeface="Helvetica" charset="0"/>
              </a:rPr>
              <a:t>Retailer</a:t>
            </a:r>
          </a:p>
        </p:txBody>
      </p:sp>
      <p:sp>
        <p:nvSpPr>
          <p:cNvPr id="18" name="Rectangle 61"/>
          <p:cNvSpPr>
            <a:spLocks/>
          </p:cNvSpPr>
          <p:nvPr/>
        </p:nvSpPr>
        <p:spPr bwMode="auto">
          <a:xfrm>
            <a:off x="232173" y="1571625"/>
            <a:ext cx="1147518" cy="4659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100" dirty="0">
                <a:ea typeface="Gill Sans" charset="0"/>
                <a:cs typeface="Gill Sans" charset="0"/>
              </a:rPr>
              <a:t>Dilemmas: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Very technology impacted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Very long payout period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Relevant </a:t>
            </a:r>
            <a:r>
              <a:rPr lang="en-US" sz="1100" dirty="0">
                <a:ea typeface="Gill Sans" charset="0"/>
                <a:cs typeface="Gill Sans" charset="0"/>
              </a:rPr>
              <a:t>Factors: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Operational Efficiencies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Very capital intensive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Equipment </a:t>
            </a:r>
            <a:r>
              <a:rPr lang="en-US" sz="1100" dirty="0">
                <a:ea typeface="Gill Sans" charset="0"/>
                <a:cs typeface="Gill Sans" charset="0"/>
              </a:rPr>
              <a:t>Suppliers: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a.  </a:t>
            </a:r>
            <a:r>
              <a:rPr lang="en-US" sz="1100" dirty="0" smtClean="0">
                <a:ea typeface="Gill Sans" charset="0"/>
                <a:cs typeface="Gill Sans" charset="0"/>
              </a:rPr>
              <a:t>Switzerland. </a:t>
            </a:r>
            <a:r>
              <a:rPr lang="en-US" sz="1100" dirty="0">
                <a:ea typeface="Gill Sans" charset="0"/>
                <a:cs typeface="Gill Sans" charset="0"/>
              </a:rPr>
              <a:t>Japan</a:t>
            </a:r>
          </a:p>
        </p:txBody>
      </p:sp>
      <p:sp>
        <p:nvSpPr>
          <p:cNvPr id="19" name="Rectangle 62"/>
          <p:cNvSpPr>
            <a:spLocks/>
          </p:cNvSpPr>
          <p:nvPr/>
        </p:nvSpPr>
        <p:spPr bwMode="auto">
          <a:xfrm>
            <a:off x="1500187" y="1571625"/>
            <a:ext cx="1121438" cy="4482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100" dirty="0">
                <a:ea typeface="Gill Sans" charset="0"/>
                <a:cs typeface="Gill Sans" charset="0"/>
              </a:rPr>
              <a:t>Dilemmas: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Technology impacted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Long </a:t>
            </a:r>
            <a:r>
              <a:rPr lang="en-US" sz="1100" dirty="0">
                <a:ea typeface="Gill Sans" charset="0"/>
                <a:cs typeface="Gill Sans" charset="0"/>
              </a:rPr>
              <a:t>payout period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Relevant </a:t>
            </a:r>
            <a:r>
              <a:rPr lang="en-US" sz="1100" dirty="0">
                <a:ea typeface="Gill Sans" charset="0"/>
                <a:cs typeface="Gill Sans" charset="0"/>
              </a:rPr>
              <a:t>Factors: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Operational Efficiencies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Capital intensive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Equipment Suppliers: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a.  </a:t>
            </a:r>
            <a:r>
              <a:rPr lang="en-US" sz="1100" dirty="0" smtClean="0">
                <a:ea typeface="Gill Sans" charset="0"/>
                <a:cs typeface="Gill Sans" charset="0"/>
              </a:rPr>
              <a:t>Switzerland. </a:t>
            </a:r>
            <a:r>
              <a:rPr lang="en-US" sz="1100" dirty="0">
                <a:ea typeface="Gill Sans" charset="0"/>
                <a:cs typeface="Gill Sans" charset="0"/>
              </a:rPr>
              <a:t>Japan</a:t>
            </a:r>
          </a:p>
        </p:txBody>
      </p:sp>
      <p:sp>
        <p:nvSpPr>
          <p:cNvPr id="20" name="Rectangle 63"/>
          <p:cNvSpPr>
            <a:spLocks/>
          </p:cNvSpPr>
          <p:nvPr/>
        </p:nvSpPr>
        <p:spPr bwMode="auto">
          <a:xfrm>
            <a:off x="3991570" y="1571625"/>
            <a:ext cx="1173598" cy="4377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100" dirty="0">
                <a:ea typeface="Gill Sans" charset="0"/>
                <a:cs typeface="Gill Sans" charset="0"/>
              </a:rPr>
              <a:t>Dilemmas: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Very technology impacted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Environmental: air and water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Very long payout period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Relevant </a:t>
            </a:r>
            <a:r>
              <a:rPr lang="en-US" sz="1100" dirty="0">
                <a:ea typeface="Gill Sans" charset="0"/>
                <a:cs typeface="Gill Sans" charset="0"/>
              </a:rPr>
              <a:t>Factors: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Operational Efficiencies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Extremely capital intensive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Equipment </a:t>
            </a:r>
            <a:r>
              <a:rPr lang="en-US" sz="1100" dirty="0">
                <a:ea typeface="Gill Sans" charset="0"/>
                <a:cs typeface="Gill Sans" charset="0"/>
              </a:rPr>
              <a:t>Suppliers: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a.  </a:t>
            </a:r>
            <a:r>
              <a:rPr lang="en-US" sz="1100" dirty="0" smtClean="0">
                <a:ea typeface="Gill Sans" charset="0"/>
                <a:cs typeface="Gill Sans" charset="0"/>
              </a:rPr>
              <a:t>Switzerland. </a:t>
            </a:r>
            <a:r>
              <a:rPr lang="en-US" sz="1100" dirty="0">
                <a:ea typeface="Gill Sans" charset="0"/>
                <a:cs typeface="Gill Sans" charset="0"/>
              </a:rPr>
              <a:t>Japan</a:t>
            </a:r>
          </a:p>
        </p:txBody>
      </p:sp>
      <p:sp>
        <p:nvSpPr>
          <p:cNvPr id="21" name="Rectangle 64"/>
          <p:cNvSpPr>
            <a:spLocks/>
          </p:cNvSpPr>
          <p:nvPr/>
        </p:nvSpPr>
        <p:spPr bwMode="auto">
          <a:xfrm>
            <a:off x="5181600" y="1447800"/>
            <a:ext cx="1121438" cy="4659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>
              <a:spcBef>
                <a:spcPts val="70"/>
              </a:spcBef>
            </a:pPr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Relevant Factors: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Operational Efficiencies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Labor Intensive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Equipment </a:t>
            </a:r>
            <a:r>
              <a:rPr lang="en-US" sz="1100" dirty="0">
                <a:ea typeface="Gill Sans" charset="0"/>
                <a:cs typeface="Gill Sans" charset="0"/>
              </a:rPr>
              <a:t>Suppliers</a:t>
            </a:r>
            <a:r>
              <a:rPr lang="en-US" sz="1100" dirty="0" smtClean="0">
                <a:ea typeface="Gill Sans" charset="0"/>
                <a:cs typeface="Gill Sans" charset="0"/>
              </a:rPr>
              <a:t>:</a:t>
            </a:r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a. China. </a:t>
            </a:r>
            <a:r>
              <a:rPr lang="en-US" sz="1100" dirty="0">
                <a:ea typeface="Gill Sans" charset="0"/>
                <a:cs typeface="Gill Sans" charset="0"/>
              </a:rPr>
              <a:t>Taiwan</a:t>
            </a:r>
          </a:p>
        </p:txBody>
      </p:sp>
      <p:sp>
        <p:nvSpPr>
          <p:cNvPr id="22" name="Rectangle 65"/>
          <p:cNvSpPr>
            <a:spLocks/>
          </p:cNvSpPr>
          <p:nvPr/>
        </p:nvSpPr>
        <p:spPr bwMode="auto">
          <a:xfrm>
            <a:off x="2708140" y="1571625"/>
            <a:ext cx="1121438" cy="4498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100" dirty="0">
                <a:ea typeface="Gill Sans" charset="0"/>
                <a:cs typeface="Gill Sans" charset="0"/>
              </a:rPr>
              <a:t>Dilemmas: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Technology impacted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Environmental: air and water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Long </a:t>
            </a:r>
            <a:r>
              <a:rPr lang="en-US" sz="1100" dirty="0">
                <a:ea typeface="Gill Sans" charset="0"/>
                <a:cs typeface="Gill Sans" charset="0"/>
              </a:rPr>
              <a:t>payout period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Relevant </a:t>
            </a:r>
            <a:r>
              <a:rPr lang="en-US" sz="1100" dirty="0">
                <a:ea typeface="Gill Sans" charset="0"/>
                <a:cs typeface="Gill Sans" charset="0"/>
              </a:rPr>
              <a:t>Factors: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Operational Efficiencies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Extremely capital intensive for knits and non-woven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  <a:p>
            <a:pPr algn="l"/>
            <a:endParaRPr lang="en-US" sz="1100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100" dirty="0" smtClean="0">
                <a:ea typeface="Gill Sans" charset="0"/>
                <a:cs typeface="Gill Sans" charset="0"/>
              </a:rPr>
              <a:t>Equipment </a:t>
            </a:r>
            <a:r>
              <a:rPr lang="en-US" sz="1100" dirty="0">
                <a:ea typeface="Gill Sans" charset="0"/>
                <a:cs typeface="Gill Sans" charset="0"/>
              </a:rPr>
              <a:t>Suppliers:</a:t>
            </a:r>
          </a:p>
          <a:p>
            <a:pPr algn="l"/>
            <a:r>
              <a:rPr lang="en-US" sz="1100" dirty="0">
                <a:ea typeface="Gill Sans" charset="0"/>
                <a:cs typeface="Gill Sans" charset="0"/>
              </a:rPr>
              <a:t>a.  </a:t>
            </a:r>
            <a:r>
              <a:rPr lang="en-US" sz="1100" dirty="0" smtClean="0">
                <a:ea typeface="Gill Sans" charset="0"/>
                <a:cs typeface="Gill Sans" charset="0"/>
              </a:rPr>
              <a:t>Switzerland. </a:t>
            </a:r>
            <a:r>
              <a:rPr lang="en-US" sz="1100" dirty="0">
                <a:ea typeface="Gill Sans" charset="0"/>
                <a:cs typeface="Gill Sans" charset="0"/>
              </a:rPr>
              <a:t>Japan</a:t>
            </a:r>
          </a:p>
          <a:p>
            <a:pPr algn="l"/>
            <a:endParaRPr lang="en-US" sz="1100" dirty="0">
              <a:ea typeface="Gill Sans" charset="0"/>
              <a:cs typeface="Gill Sans" charset="0"/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426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381000" y="432197"/>
            <a:ext cx="7358063" cy="48220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from the Bankers point of 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652462" y="990600"/>
            <a:ext cx="7881938" cy="45529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ea typeface="Helvetica Neue" charset="0"/>
                <a:cs typeface="Helvetica Neue" charset="0"/>
                <a:sym typeface="Helvetica Neue" charset="0"/>
              </a:rPr>
              <a:t>Dilemmas faced by apparel manufacturers: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Banks do not want to work with the whole sector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Major bankruptcies in the whole industry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Those Banks that work with the sector have had high management turnover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Bankers do not understand the supply chain of the sector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Lack of understanding of the needs of the apparel industry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Need for better collateral enhancements</a:t>
            </a:r>
          </a:p>
          <a:p>
            <a:pPr algn="l">
              <a:lnSpc>
                <a:spcPct val="15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New banking regulations prohibit Banks from lending to companies that have negative earnings or are marginal profitable</a:t>
            </a:r>
          </a:p>
          <a:p>
            <a:pPr algn="l">
              <a:lnSpc>
                <a:spcPct val="14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Capital has become very difficult to obtain</a:t>
            </a:r>
          </a:p>
          <a:p>
            <a:pPr algn="l">
              <a:lnSpc>
                <a:spcPct val="14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Mezzanine financing and long-term loans have become extremely difficult to obtain</a:t>
            </a:r>
          </a:p>
          <a:p>
            <a:pPr algn="l">
              <a:lnSpc>
                <a:spcPct val="140000"/>
              </a:lnSpc>
              <a:buSzPct val="89000"/>
              <a:buFont typeface="Helvetica Neue" charset="0"/>
              <a:buChar char="•"/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 Equipment financing has become more difficult. Equipment vendors: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a.  Switzerland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b. Japan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c. China</a:t>
            </a:r>
          </a:p>
          <a:p>
            <a:pPr algn="l">
              <a:lnSpc>
                <a:spcPct val="150000"/>
              </a:lnSpc>
            </a:pPr>
            <a:r>
              <a:rPr lang="en-US" sz="1400" dirty="0">
                <a:ea typeface="Helvetica Neue" charset="0"/>
                <a:cs typeface="Helvetica Neue" charset="0"/>
                <a:sym typeface="Helvetica Neue" charset="0"/>
              </a:rPr>
              <a:t>d. Taiwan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426" y="632460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Source: CEO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bmsystems.com/aapn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29072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The model: The financing stages from start-up to public offering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>
              <a:alpha val="96863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67596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1" y="479613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positive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f&amp;f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300068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52468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604868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604868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604868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604868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57268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909668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62068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14468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81000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4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68" name="Rectangle 67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69" name="Oval 68"/>
          <p:cNvSpPr/>
          <p:nvPr/>
        </p:nvSpPr>
        <p:spPr>
          <a:xfrm>
            <a:off x="457200" y="3276600"/>
            <a:ext cx="109728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33400" y="1082040"/>
            <a:ext cx="0" cy="23774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447800" y="1066800"/>
            <a:ext cx="0" cy="23774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35388" y="2181664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4724400" y="2444260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74" name="Rectangle 7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vier Baez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4043"/>
            <a:ext cx="1295400" cy="537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066800"/>
            <a:ext cx="8229600" cy="105156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15352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2296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5334000"/>
            <a:ext cx="1219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4191000"/>
            <a:ext cx="7010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9" idx="2"/>
          </p:cNvCxnSpPr>
          <p:nvPr/>
        </p:nvCxnSpPr>
        <p:spPr>
          <a:xfrm>
            <a:off x="4648200" y="1066800"/>
            <a:ext cx="0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6910" y="4979276"/>
            <a:ext cx="7078718" cy="882869"/>
          </a:xfrm>
          <a:custGeom>
            <a:avLst/>
            <a:gdLst>
              <a:gd name="connsiteX0" fmla="*/ 0 w 7078718"/>
              <a:gd name="connsiteY0" fmla="*/ 882869 h 882869"/>
              <a:gd name="connsiteX1" fmla="*/ 2490952 w 7078718"/>
              <a:gd name="connsiteY1" fmla="*/ 315310 h 882869"/>
              <a:gd name="connsiteX2" fmla="*/ 7078718 w 7078718"/>
              <a:gd name="connsiteY2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8718" h="882869">
                <a:moveTo>
                  <a:pt x="0" y="882869"/>
                </a:moveTo>
                <a:cubicBezTo>
                  <a:pt x="655583" y="672662"/>
                  <a:pt x="1311166" y="462455"/>
                  <a:pt x="2490952" y="315310"/>
                </a:cubicBezTo>
                <a:cubicBezTo>
                  <a:pt x="3670738" y="168165"/>
                  <a:pt x="5374728" y="84082"/>
                  <a:pt x="7078718" y="0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4648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SG&amp;A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9391" y="5257800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cost of goods sold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876300" y="430530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47900" y="4229100"/>
            <a:ext cx="1752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19627">
            <a:off x="1614559" y="4994020"/>
            <a:ext cx="95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expenses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362699" y="3924298"/>
            <a:ext cx="1143003" cy="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112579" y="3355428"/>
            <a:ext cx="6653049" cy="2490951"/>
          </a:xfrm>
          <a:custGeom>
            <a:avLst/>
            <a:gdLst>
              <a:gd name="connsiteX0" fmla="*/ 0 w 6653049"/>
              <a:gd name="connsiteY0" fmla="*/ 2490951 h 2490951"/>
              <a:gd name="connsiteX1" fmla="*/ 2522483 w 6653049"/>
              <a:gd name="connsiteY1" fmla="*/ 1513489 h 2490951"/>
              <a:gd name="connsiteX2" fmla="*/ 6653049 w 6653049"/>
              <a:gd name="connsiteY2" fmla="*/ 0 h 2490951"/>
              <a:gd name="connsiteX3" fmla="*/ 6653049 w 6653049"/>
              <a:gd name="connsiteY3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3049" h="2490951">
                <a:moveTo>
                  <a:pt x="0" y="2490951"/>
                </a:moveTo>
                <a:lnTo>
                  <a:pt x="2522483" y="1513489"/>
                </a:lnTo>
                <a:lnTo>
                  <a:pt x="6653049" y="0"/>
                </a:lnTo>
                <a:lnTo>
                  <a:pt x="665304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333940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start-up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production begins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3394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early-mid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approaches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steadily increasing revenue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3339405"/>
            <a:ext cx="161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mid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revenue reaches EBITDA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steadily increase in revenue and expenses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339405"/>
            <a:ext cx="142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mature stage</a:t>
            </a:r>
          </a:p>
          <a:p>
            <a:endParaRPr lang="en-US" sz="1000" dirty="0" smtClean="0"/>
          </a:p>
          <a:p>
            <a:r>
              <a:rPr lang="en-US" sz="1000" dirty="0" smtClean="0"/>
              <a:t>reduced growth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 revenue and expense begin to level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1" y="479613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EBITDA </a:t>
            </a:r>
            <a:r>
              <a:rPr lang="en-US" sz="1200" i="1" dirty="0" smtClean="0"/>
              <a:t>positive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 rot="20305552">
            <a:off x="1936887" y="5457569"/>
            <a:ext cx="86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revenue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8347" y="58674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0840" y="4645228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33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62918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037" y="2746077"/>
            <a:ext cx="57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debt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83" y="14111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equity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609600" y="1100796"/>
            <a:ext cx="76200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f&amp;f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838200" y="1253196"/>
            <a:ext cx="10058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angel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360" y="14055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early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2240" y="1557996"/>
            <a:ext cx="265176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mid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2040" y="1710396"/>
            <a:ext cx="19202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late stage VC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3800" y="1862796"/>
            <a:ext cx="237744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private equity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2320" y="2015196"/>
            <a:ext cx="1554480" cy="76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public offering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2286000"/>
            <a:ext cx="43891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private note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478280" y="2438400"/>
            <a:ext cx="30175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structured debt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25908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46482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2590800"/>
            <a:ext cx="914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bridge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581400" y="2743200"/>
            <a:ext cx="512064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term debt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3931920" y="2895600"/>
            <a:ext cx="475488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asset based loan / receivable financing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94360" y="3048000"/>
            <a:ext cx="68580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convertible note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889760" y="3200400"/>
            <a:ext cx="676656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factoring &amp; P.O. financing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early stage</a:t>
            </a:r>
          </a:p>
          <a:p>
            <a:endParaRPr lang="en-US" sz="1000" dirty="0" smtClean="0"/>
          </a:p>
          <a:p>
            <a:r>
              <a:rPr lang="en-US" sz="1000" dirty="0" smtClean="0"/>
              <a:t>pre-production</a:t>
            </a:r>
          </a:p>
          <a:p>
            <a:endParaRPr lang="en-US" sz="1000" dirty="0" smtClean="0"/>
          </a:p>
          <a:p>
            <a:r>
              <a:rPr lang="en-US" sz="1000" dirty="0" smtClean="0"/>
              <a:t>Characteristically high in burn with little or no revenue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3261441" y="762000"/>
            <a:ext cx="28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Small-to-Middle Market Companies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1676400" y="3322320"/>
            <a:ext cx="121920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8" idx="6"/>
          </p:cNvCxnSpPr>
          <p:nvPr/>
        </p:nvCxnSpPr>
        <p:spPr>
          <a:xfrm flipV="1">
            <a:off x="2895600" y="106680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76400" y="1082040"/>
            <a:ext cx="0" cy="25755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4" y="457200"/>
            <a:ext cx="370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a start-up to public offering</a:t>
            </a:r>
            <a:endParaRPr lang="en-US" sz="2000" b="1" dirty="0"/>
          </a:p>
        </p:txBody>
      </p:sp>
      <p:pic>
        <p:nvPicPr>
          <p:cNvPr id="67" name="Picture 2" descr="http://www.bmsystems.com/aapn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336" y="6214404"/>
            <a:ext cx="569428" cy="587324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304800" y="62307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The Financing Stages from Start-up to Public Offering</a:t>
            </a:r>
          </a:p>
          <a:p>
            <a:r>
              <a:rPr lang="en-US" sz="1000" b="1" dirty="0" smtClean="0"/>
              <a:t>Source: CEO Advisors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35388" y="2167596"/>
            <a:ext cx="80467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mezzanine finance / real estate / leasing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4724400" y="2458328"/>
            <a:ext cx="393192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 financing</a:t>
            </a:r>
            <a:endParaRPr lang="en-US" sz="1000" dirty="0"/>
          </a:p>
        </p:txBody>
      </p:sp>
      <p:sp>
        <p:nvSpPr>
          <p:cNvPr id="74" name="Rectangle 73"/>
          <p:cNvSpPr/>
          <p:nvPr/>
        </p:nvSpPr>
        <p:spPr>
          <a:xfrm>
            <a:off x="4191000" y="6153835"/>
            <a:ext cx="403860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latin typeface="Calibri" pitchFamily="34" charset="0"/>
                <a:ea typeface="Helvetica Neue" charset="0"/>
                <a:cs typeface="Helvetica Neue" charset="0"/>
                <a:sym typeface="Helvetica Neue" charset="0"/>
              </a:rPr>
              <a:t>The Dilemmas faced by apparel manufacturers and their solutions</a:t>
            </a:r>
            <a:endParaRPr lang="en-US" sz="1000" b="1" dirty="0">
              <a:latin typeface="Calibri" pitchFamily="34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2353</Words>
  <Application>Microsoft Office PowerPoint</Application>
  <PresentationFormat>On-screen Show (4:3)</PresentationFormat>
  <Paragraphs>712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should take home today</dc:title>
  <dc:creator>Javier Baez</dc:creator>
  <cp:lastModifiedBy>Sue</cp:lastModifiedBy>
  <cp:revision>257</cp:revision>
  <dcterms:created xsi:type="dcterms:W3CDTF">2009-08-31T18:20:03Z</dcterms:created>
  <dcterms:modified xsi:type="dcterms:W3CDTF">2011-10-24T17:18:21Z</dcterms:modified>
</cp:coreProperties>
</file>